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272" r:id="rId2"/>
    <p:sldId id="2472" r:id="rId3"/>
    <p:sldId id="2475" r:id="rId4"/>
    <p:sldId id="2473" r:id="rId5"/>
    <p:sldId id="2477" r:id="rId6"/>
    <p:sldId id="2478" r:id="rId7"/>
    <p:sldId id="2480" r:id="rId8"/>
    <p:sldId id="2481" r:id="rId9"/>
    <p:sldId id="2526" r:id="rId10"/>
    <p:sldId id="2482" r:id="rId11"/>
    <p:sldId id="2483" r:id="rId12"/>
    <p:sldId id="2486" r:id="rId13"/>
    <p:sldId id="2487" r:id="rId14"/>
    <p:sldId id="2488" r:id="rId15"/>
    <p:sldId id="2490" r:id="rId16"/>
    <p:sldId id="2496" r:id="rId17"/>
    <p:sldId id="2497" r:id="rId18"/>
    <p:sldId id="2491" r:id="rId19"/>
    <p:sldId id="2492" r:id="rId20"/>
    <p:sldId id="2493" r:id="rId21"/>
    <p:sldId id="2494" r:id="rId22"/>
    <p:sldId id="2498" r:id="rId23"/>
    <p:sldId id="2500" r:id="rId24"/>
    <p:sldId id="2501" r:id="rId25"/>
    <p:sldId id="2499" r:id="rId26"/>
    <p:sldId id="2502" r:id="rId27"/>
    <p:sldId id="2503" r:id="rId28"/>
    <p:sldId id="2504" r:id="rId29"/>
    <p:sldId id="2505" r:id="rId30"/>
    <p:sldId id="2515" r:id="rId31"/>
    <p:sldId id="2508" r:id="rId32"/>
    <p:sldId id="2509" r:id="rId33"/>
    <p:sldId id="2506" r:id="rId34"/>
    <p:sldId id="2507" r:id="rId35"/>
    <p:sldId id="2510" r:id="rId36"/>
    <p:sldId id="2511" r:id="rId37"/>
    <p:sldId id="2513" r:id="rId38"/>
    <p:sldId id="2514" r:id="rId39"/>
    <p:sldId id="2516" r:id="rId40"/>
    <p:sldId id="2517" r:id="rId41"/>
    <p:sldId id="2518" r:id="rId42"/>
    <p:sldId id="2519" r:id="rId43"/>
    <p:sldId id="2520" r:id="rId44"/>
    <p:sldId id="2521" r:id="rId45"/>
    <p:sldId id="2522" r:id="rId46"/>
    <p:sldId id="2523" r:id="rId47"/>
    <p:sldId id="2524" r:id="rId48"/>
    <p:sldId id="2525" r:id="rId49"/>
    <p:sldId id="2285" r:id="rId50"/>
  </p:sldIdLst>
  <p:sldSz cx="18288000" cy="10287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F314C6D8-FB95-4C23-ACE4-38F41CE2DFA9}">
          <p14:sldIdLst>
            <p14:sldId id="2272"/>
            <p14:sldId id="2472"/>
            <p14:sldId id="2475"/>
            <p14:sldId id="2473"/>
            <p14:sldId id="2477"/>
            <p14:sldId id="2478"/>
            <p14:sldId id="2480"/>
            <p14:sldId id="2481"/>
            <p14:sldId id="2526"/>
            <p14:sldId id="2482"/>
            <p14:sldId id="2483"/>
            <p14:sldId id="2486"/>
            <p14:sldId id="2487"/>
            <p14:sldId id="2488"/>
            <p14:sldId id="2490"/>
            <p14:sldId id="2496"/>
            <p14:sldId id="2497"/>
            <p14:sldId id="2491"/>
            <p14:sldId id="2492"/>
            <p14:sldId id="2493"/>
            <p14:sldId id="2494"/>
            <p14:sldId id="2498"/>
            <p14:sldId id="2500"/>
            <p14:sldId id="2501"/>
            <p14:sldId id="2499"/>
            <p14:sldId id="2502"/>
            <p14:sldId id="2503"/>
            <p14:sldId id="2504"/>
            <p14:sldId id="2505"/>
            <p14:sldId id="2515"/>
            <p14:sldId id="2508"/>
            <p14:sldId id="2509"/>
            <p14:sldId id="2506"/>
            <p14:sldId id="2507"/>
            <p14:sldId id="2510"/>
            <p14:sldId id="2511"/>
            <p14:sldId id="2513"/>
            <p14:sldId id="2514"/>
            <p14:sldId id="2516"/>
            <p14:sldId id="2517"/>
            <p14:sldId id="2518"/>
            <p14:sldId id="2519"/>
            <p14:sldId id="2520"/>
            <p14:sldId id="2521"/>
            <p14:sldId id="2522"/>
            <p14:sldId id="2523"/>
            <p14:sldId id="2524"/>
            <p14:sldId id="2525"/>
            <p14:sldId id="2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인철" initials="정인" lastIdx="2" clrIdx="0">
    <p:extLst>
      <p:ext uri="{19B8F6BF-5375-455C-9EA6-DF929625EA0E}">
        <p15:presenceInfo xmlns:p15="http://schemas.microsoft.com/office/powerpoint/2012/main" userId="3cea3d092881f8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E61"/>
    <a:srgbClr val="060A56"/>
    <a:srgbClr val="FFFFFF"/>
    <a:srgbClr val="0074C0"/>
    <a:srgbClr val="EAEAF2"/>
    <a:srgbClr val="203864"/>
    <a:srgbClr val="F2F2F2"/>
    <a:srgbClr val="E6E6E6"/>
    <a:srgbClr val="D9D9D9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0" autoAdjust="0"/>
    <p:restoredTop sz="93443" autoAdjust="0"/>
  </p:normalViewPr>
  <p:slideViewPr>
    <p:cSldViewPr>
      <p:cViewPr varScale="1">
        <p:scale>
          <a:sx n="71" d="100"/>
          <a:sy n="71" d="100"/>
        </p:scale>
        <p:origin x="44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814"/>
    </p:cViewPr>
  </p:sorterViewPr>
  <p:notesViewPr>
    <p:cSldViewPr>
      <p:cViewPr varScale="1">
        <p:scale>
          <a:sx n="77" d="100"/>
          <a:sy n="77" d="100"/>
        </p:scale>
        <p:origin x="668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53520" tIns="26760" rIns="53520" bIns="26760" rtlCol="0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968" y="0"/>
            <a:ext cx="2945659" cy="498135"/>
          </a:xfrm>
          <a:prstGeom prst="rect">
            <a:avLst/>
          </a:prstGeom>
        </p:spPr>
        <p:txBody>
          <a:bodyPr vert="horz" lIns="53520" tIns="26760" rIns="53520" bIns="26760" rtlCol="0"/>
          <a:lstStyle>
            <a:lvl1pPr algn="r">
              <a:defRPr sz="700"/>
            </a:lvl1pPr>
          </a:lstStyle>
          <a:p>
            <a:fld id="{15E67F42-A316-41A2-8029-765964F0D573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3520" tIns="26760" rIns="53520" bIns="2676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vert="horz" lIns="53520" tIns="26760" rIns="53520" bIns="2676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0952"/>
            <a:ext cx="2945659" cy="497273"/>
          </a:xfrm>
          <a:prstGeom prst="rect">
            <a:avLst/>
          </a:prstGeom>
        </p:spPr>
        <p:txBody>
          <a:bodyPr vert="horz" lIns="53520" tIns="26760" rIns="53520" bIns="26760" rtlCol="0" anchor="b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968" y="9430952"/>
            <a:ext cx="2945659" cy="497273"/>
          </a:xfrm>
          <a:prstGeom prst="rect">
            <a:avLst/>
          </a:prstGeom>
        </p:spPr>
        <p:txBody>
          <a:bodyPr vert="horz" lIns="53520" tIns="26760" rIns="53520" bIns="26760" rtlCol="0" anchor="b"/>
          <a:lstStyle>
            <a:lvl1pPr algn="r">
              <a:defRPr sz="700"/>
            </a:lvl1pPr>
          </a:lstStyle>
          <a:p>
            <a:fld id="{802F2E04-3BA4-44FB-B6FA-453868C45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3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91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9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327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397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183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74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30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23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373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3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8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693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654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37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54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71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38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18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986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1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82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11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945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01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37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1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497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61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36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35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38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34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04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439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85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860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66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298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3498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569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5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045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84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48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24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F2E04-3BA4-44FB-B6FA-453868C45B8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76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75BE1-6341-4600-A764-CE5BCC961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EF6CC0-8CD3-455D-9A2E-E090893E6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DFEED3-20CE-4423-B439-5BE10BEA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64A6D-63B7-48F5-B575-0C8769C2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7C7CAC-E173-4F95-A4BF-2FFCA3395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0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18CA2-FB5F-499E-8E31-5961AE63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CEC571-B77A-474C-A68B-599833F02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F11497-9A78-401D-9C88-14922C51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3EB92-E301-4335-8763-04C9F68C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EB36F-2A5E-4D5C-BBC9-6D9207625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AD281C-C6EF-40A0-9D0E-747D52D67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B49AB7-7725-49AC-B09E-392670260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07123-1C18-40B4-84FF-D87DA36F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9407-0898-489A-B617-E170111A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0B7874-32DA-4003-9AB9-0AEAFD4BC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A422B-C5D6-48A0-A057-B077CE87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359EF-D610-4554-ACC1-08DB5D9E8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7DCFB-BDF3-4C42-802A-79B9BF3B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50FB79-D816-477B-B96C-0D56671B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4B8BC-05D2-43C5-A2E9-30A48B68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109E2-E53B-4307-835D-CA7C8583DE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5" y="9925038"/>
            <a:ext cx="1142999" cy="30938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A5F170-84D5-4E0E-8839-91D9BEC22E20}"/>
              </a:ext>
            </a:extLst>
          </p:cNvPr>
          <p:cNvGrpSpPr/>
          <p:nvPr userDrawn="1"/>
        </p:nvGrpSpPr>
        <p:grpSpPr>
          <a:xfrm>
            <a:off x="14935201" y="9925038"/>
            <a:ext cx="3352799" cy="368264"/>
            <a:chOff x="14935201" y="9884012"/>
            <a:chExt cx="3352799" cy="409290"/>
          </a:xfrm>
        </p:grpSpPr>
        <p:sp>
          <p:nvSpPr>
            <p:cNvPr id="9" name="물결 8">
              <a:extLst>
                <a:ext uri="{FF2B5EF4-FFF2-40B4-BE49-F238E27FC236}">
                  <a16:creationId xmlns:a16="http://schemas.microsoft.com/office/drawing/2014/main" id="{B561BA42-D455-4F2E-A4D3-2CF509C01F16}"/>
                </a:ext>
              </a:extLst>
            </p:cNvPr>
            <p:cNvSpPr/>
            <p:nvPr/>
          </p:nvSpPr>
          <p:spPr>
            <a:xfrm>
              <a:off x="15087600" y="9925038"/>
              <a:ext cx="1820574" cy="368264"/>
            </a:xfrm>
            <a:prstGeom prst="wave">
              <a:avLst/>
            </a:prstGeom>
            <a:gradFill>
              <a:gsLst>
                <a:gs pos="0">
                  <a:srgbClr val="E3E3E3"/>
                </a:gs>
                <a:gs pos="0">
                  <a:srgbClr val="6E7098">
                    <a:alpha val="0"/>
                  </a:srgbClr>
                </a:gs>
                <a:gs pos="63000">
                  <a:srgbClr val="E3E3E3"/>
                </a:gs>
                <a:gs pos="100000">
                  <a:srgbClr val="4472C4">
                    <a:tint val="23500"/>
                    <a:satMod val="160000"/>
                    <a:alpha val="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4472C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52AA6-89A2-4564-8D84-3841A13E02F4}"/>
                </a:ext>
              </a:extLst>
            </p:cNvPr>
            <p:cNvSpPr txBox="1"/>
            <p:nvPr/>
          </p:nvSpPr>
          <p:spPr>
            <a:xfrm>
              <a:off x="14935201" y="9963150"/>
              <a:ext cx="1972974" cy="276999"/>
            </a:xfrm>
            <a:prstGeom prst="rect">
              <a:avLst/>
            </a:prstGeom>
            <a:gradFill>
              <a:gsLst>
                <a:gs pos="0">
                  <a:srgbClr val="E3E3E3"/>
                </a:gs>
                <a:gs pos="0">
                  <a:srgbClr val="6E7098">
                    <a:alpha val="0"/>
                  </a:srgbClr>
                </a:gs>
                <a:gs pos="63000">
                  <a:srgbClr val="E3E3E3"/>
                </a:gs>
                <a:gs pos="100000">
                  <a:srgbClr val="4472C4">
                    <a:tint val="23500"/>
                    <a:satMod val="160000"/>
                    <a:alpha val="0"/>
                  </a:srgbClr>
                </a:gs>
              </a:gsLst>
              <a:lin ang="2700000" scaled="1"/>
            </a:gradFill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200" b="1" spc="-150" dirty="0">
                  <a:solidFill>
                    <a:srgbClr val="4472C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A I </a:t>
              </a:r>
              <a:r>
                <a:rPr kumimoji="1" lang="ko-KR" altLang="en-US" sz="1200" b="1" spc="-150" dirty="0">
                  <a:solidFill>
                    <a:srgbClr val="4472C4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기반 의료 빅데이터 분석 과정</a:t>
              </a:r>
              <a:endParaRPr lang="ko-KR" altLang="en-US" sz="1200" dirty="0">
                <a:solidFill>
                  <a:srgbClr val="4472C4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BF35CC-545C-40EF-9E93-5564A82C0B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6916400" y="9884012"/>
              <a:ext cx="1371600" cy="368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1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29124-88A0-43F9-8D02-04197EB7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66B4EB-C001-426B-99FF-14809130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3F859-6294-499A-A614-90367E861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804163-15C1-4507-B305-B0D7EDF4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1A900-464D-4890-BC94-909291C0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CC95C3-9329-45B4-8388-3440D22D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7CB2D-CA12-4F66-9637-970847C7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7A891C-4450-4FF2-AD55-08E53FD58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B5C7F-D4D9-48E1-AD52-1E1CC1C1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5DAE55-6FA5-4A05-B75C-57AA072B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DBD9AE-05AC-4CE4-8B63-CB8E412D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243F0-9692-487B-9471-5DE9BDE7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7F656-EFAD-4E89-8B35-47EC5574E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CE11F-C32E-4AC1-BF7E-E24CD64A5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54F1C6-C81F-43BC-8B6B-39A3FC2EA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5A2E9E-41AE-4E52-8363-EBF4BC8A3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EE0E3B-7FF1-450D-9C2E-96A32AAC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AAF0B6-6647-4A7A-AEDA-EDF58041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38B765-146A-4D6E-8C63-FEFB64FC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BA3C9-5D35-4504-9169-C3B9AC611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AFFC43-7F9B-44D8-A8B5-7C1933EC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89910E-5186-4A1B-9430-1EC50DF6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19E8D3-987E-4F30-B69D-52DECCF4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4F5998-1A53-408F-A777-555E1AFD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50619E-D439-430B-ABDB-296BEA8F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1E3DA-C56B-42B4-AA43-D51EB6CE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8AAA-FC7D-4DC4-AC71-2AC072AA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E3C29-E724-478B-BE5B-53439DFEB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ADB8BE-DA59-4764-8A38-50324CF12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B2AEF-DE4D-47FD-AD4D-A5491E8F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03A901-BAD9-436B-95C1-3FD870CE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16E1-96A8-4586-8986-58594D50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3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1B67B-CA6B-454A-A92A-14FD011A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88CBD7-A74F-4B94-A7D7-31877F6D2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6E5EE0-0416-46E5-9152-A1E47B7D7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A3B64-A27E-443D-AE12-26C2BD340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DDDDD-2D4A-4001-B626-9BD5F38D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833D1-7724-4F91-AB56-711D5D99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9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AD880D-D93C-455B-8835-4BBED7BC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B41F46-1263-4849-B596-A552AF00D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C0215-0588-4F13-9BC2-A55F1C829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4DD27-3C05-4867-8CC9-6D6945C4C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09DF5-A37D-44E9-8DF7-2A507BD43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372FD3-3528-44AB-9D60-8B25F6E761C0}"/>
              </a:ext>
            </a:extLst>
          </p:cNvPr>
          <p:cNvSpPr/>
          <p:nvPr userDrawn="1"/>
        </p:nvSpPr>
        <p:spPr>
          <a:xfrm>
            <a:off x="5181600" y="2400300"/>
            <a:ext cx="7543800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3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d2lzvqq4w5ulk4.cloudfront.net/?dashboardName=insurance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ap-northeast-2.quicksight.aws.amazon.com/sn/dashboards/5cb0eb64-3eea-4991-a82f-59c68097d0af/views/8c30185a-1e24-4c80-8a97-39dac0938c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8C77BA-1B86-4291-B29B-4B8E48882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1203B-1C5A-451A-9846-D935F28711F3}"/>
              </a:ext>
            </a:extLst>
          </p:cNvPr>
          <p:cNvSpPr txBox="1"/>
          <p:nvPr/>
        </p:nvSpPr>
        <p:spPr>
          <a:xfrm>
            <a:off x="0" y="1727180"/>
            <a:ext cx="1828800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5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2023 </a:t>
            </a:r>
            <a:r>
              <a:rPr kumimoji="1" lang="ko-KR" altLang="en-US" sz="85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데이터 청년 캠퍼스 </a:t>
            </a:r>
            <a:endParaRPr kumimoji="1" lang="en-US" altLang="ko-KR" sz="85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  <a:p>
            <a:pPr algn="ctr"/>
            <a:endParaRPr kumimoji="1" lang="en-US" altLang="ko-KR" sz="44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  <a:p>
            <a:pPr algn="ctr"/>
            <a:r>
              <a:rPr kumimoji="1" lang="en-US" altLang="ko-KR" sz="45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-AI</a:t>
            </a:r>
            <a:r>
              <a:rPr kumimoji="1" lang="ko-KR" altLang="en-US" sz="45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기반 의료 빅데이터 분석과정</a:t>
            </a:r>
            <a:r>
              <a:rPr kumimoji="1" lang="en-US" altLang="ko-KR" sz="45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-</a:t>
            </a:r>
          </a:p>
          <a:p>
            <a:pPr algn="ctr"/>
            <a:endParaRPr kumimoji="1" lang="en-US" altLang="ko-KR" sz="44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  <a:p>
            <a:pPr algn="ctr"/>
            <a:r>
              <a:rPr kumimoji="1" lang="en-US" altLang="ko-KR" sz="44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 </a:t>
            </a:r>
          </a:p>
          <a:p>
            <a:pPr algn="ctr"/>
            <a:r>
              <a:rPr kumimoji="1" lang="en-US" altLang="ko-KR" sz="4400" b="1" spc="-150" dirty="0">
                <a:solidFill>
                  <a:schemeClr val="bg1"/>
                </a:solidFill>
                <a:ea typeface="210 옴니고딕 045" panose="02020603020101020101" pitchFamily="18" charset="-127"/>
              </a:rPr>
              <a:t>2023. 6.</a:t>
            </a:r>
          </a:p>
          <a:p>
            <a:pPr algn="ctr"/>
            <a:endParaRPr kumimoji="1" lang="en-US" altLang="ko-KR" sz="44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  <a:p>
            <a:pPr algn="ctr"/>
            <a:endParaRPr kumimoji="1" lang="en-US" altLang="ko-KR" sz="44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  <a:p>
            <a:pPr algn="ctr"/>
            <a:endParaRPr kumimoji="1" lang="en-US" altLang="ko-KR" sz="4400" b="1" spc="-150" dirty="0">
              <a:solidFill>
                <a:schemeClr val="bg1"/>
              </a:solidFill>
              <a:ea typeface="210 옴니고딕 045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6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4118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83D9DA-4365-EF4A-5E09-6E7CBE0B3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56" y="1550339"/>
            <a:ext cx="18291154" cy="878057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11C044-855F-EE72-C36F-218C4CFD7DBC}"/>
              </a:ext>
            </a:extLst>
          </p:cNvPr>
          <p:cNvSpPr/>
          <p:nvPr/>
        </p:nvSpPr>
        <p:spPr>
          <a:xfrm>
            <a:off x="16753468" y="1919908"/>
            <a:ext cx="144508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26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(2)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용량 및 지원파일과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TOOL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CF9019-1388-E1BC-9939-8592469B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10811"/>
            <a:ext cx="18288000" cy="8760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7EA39C-8582-EDAB-424F-6EF7474FF5BE}"/>
              </a:ext>
            </a:extLst>
          </p:cNvPr>
          <p:cNvSpPr/>
          <p:nvPr/>
        </p:nvSpPr>
        <p:spPr>
          <a:xfrm>
            <a:off x="290838" y="3390900"/>
            <a:ext cx="3061961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1C1EF3F-3590-E119-33EA-81FD9C67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" y="1516232"/>
            <a:ext cx="18291153" cy="8763936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6834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(3)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데이터세트 항목 구성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701EF-4513-F97E-FD53-01C3AEA56462}"/>
              </a:ext>
            </a:extLst>
          </p:cNvPr>
          <p:cNvSpPr/>
          <p:nvPr/>
        </p:nvSpPr>
        <p:spPr>
          <a:xfrm>
            <a:off x="685801" y="2552699"/>
            <a:ext cx="2590800" cy="6257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AC4B3C-0455-D319-D0D7-630F6FEF4B49}"/>
              </a:ext>
            </a:extLst>
          </p:cNvPr>
          <p:cNvSpPr/>
          <p:nvPr/>
        </p:nvSpPr>
        <p:spPr>
          <a:xfrm>
            <a:off x="3657600" y="6286500"/>
            <a:ext cx="14478000" cy="3667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3D8-E606-96DB-5E19-B92DD751EC4F}"/>
              </a:ext>
            </a:extLst>
          </p:cNvPr>
          <p:cNvSpPr txBox="1"/>
          <p:nvPr/>
        </p:nvSpPr>
        <p:spPr>
          <a:xfrm>
            <a:off x="5029200" y="46056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 컬럼항목</a:t>
            </a:r>
            <a:r>
              <a:rPr lang="en-US" altLang="ko-KR" sz="2400" dirty="0"/>
              <a:t>(</a:t>
            </a:r>
            <a:r>
              <a:rPr lang="ko-KR" altLang="en-US" sz="2400" dirty="0"/>
              <a:t>문자열</a:t>
            </a:r>
            <a:r>
              <a:rPr lang="en-US" altLang="ko-KR" sz="2400" dirty="0"/>
              <a:t>, </a:t>
            </a:r>
            <a:r>
              <a:rPr lang="ko-KR" altLang="en-US" sz="2400" dirty="0"/>
              <a:t>수치형</a:t>
            </a:r>
            <a:r>
              <a:rPr lang="en-US" altLang="ko-KR" sz="2400" dirty="0"/>
              <a:t>, </a:t>
            </a:r>
            <a:r>
              <a:rPr lang="ko-KR" altLang="en-US" sz="2400" dirty="0"/>
              <a:t>날짜형 등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1133C-6C18-DED0-1ECB-D7124A55E5F8}"/>
              </a:ext>
            </a:extLst>
          </p:cNvPr>
          <p:cNvCxnSpPr>
            <a:cxnSpLocks/>
          </p:cNvCxnSpPr>
          <p:nvPr/>
        </p:nvCxnSpPr>
        <p:spPr>
          <a:xfrm>
            <a:off x="3266662" y="4335716"/>
            <a:ext cx="1600200" cy="436308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E6C73B-E56C-7C3C-B81A-CAF4BA7E9A7B}"/>
              </a:ext>
            </a:extLst>
          </p:cNvPr>
          <p:cNvSpPr txBox="1"/>
          <p:nvPr/>
        </p:nvSpPr>
        <p:spPr>
          <a:xfrm>
            <a:off x="12211878" y="512951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미리보기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2B66569-89BF-A3D7-15C9-BB2B54129CEE}"/>
              </a:ext>
            </a:extLst>
          </p:cNvPr>
          <p:cNvCxnSpPr>
            <a:cxnSpLocks/>
          </p:cNvCxnSpPr>
          <p:nvPr/>
        </p:nvCxnSpPr>
        <p:spPr>
          <a:xfrm flipV="1">
            <a:off x="10896600" y="5295899"/>
            <a:ext cx="1152940" cy="990601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F2E6DA-2853-9CF5-8B2D-A65EDA0CB787}"/>
              </a:ext>
            </a:extLst>
          </p:cNvPr>
          <p:cNvSpPr txBox="1"/>
          <p:nvPr/>
        </p:nvSpPr>
        <p:spPr>
          <a:xfrm>
            <a:off x="7010400" y="3228208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데이터파일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F13630-674D-53D6-CBEF-5D9E69FA3B0A}"/>
              </a:ext>
            </a:extLst>
          </p:cNvPr>
          <p:cNvCxnSpPr>
            <a:cxnSpLocks/>
          </p:cNvCxnSpPr>
          <p:nvPr/>
        </p:nvCxnSpPr>
        <p:spPr>
          <a:xfrm>
            <a:off x="6510130" y="3307322"/>
            <a:ext cx="460674" cy="170302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직사각형 1025">
            <a:extLst>
              <a:ext uri="{FF2B5EF4-FFF2-40B4-BE49-F238E27FC236}">
                <a16:creationId xmlns:a16="http://schemas.microsoft.com/office/drawing/2014/main" id="{60715722-FF37-FB03-2149-1D437AFD57F6}"/>
              </a:ext>
            </a:extLst>
          </p:cNvPr>
          <p:cNvSpPr/>
          <p:nvPr/>
        </p:nvSpPr>
        <p:spPr>
          <a:xfrm>
            <a:off x="3756991" y="2928641"/>
            <a:ext cx="2753139" cy="729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C507AC0-A1AE-881E-827C-EBA64239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275"/>
            <a:ext cx="18288000" cy="884872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6834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(4)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데이터세트 필터 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701EF-4513-F97E-FD53-01C3AEA56462}"/>
              </a:ext>
            </a:extLst>
          </p:cNvPr>
          <p:cNvSpPr/>
          <p:nvPr/>
        </p:nvSpPr>
        <p:spPr>
          <a:xfrm>
            <a:off x="685800" y="2476501"/>
            <a:ext cx="2819399" cy="6334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3D8-E606-96DB-5E19-B92DD751EC4F}"/>
              </a:ext>
            </a:extLst>
          </p:cNvPr>
          <p:cNvSpPr txBox="1"/>
          <p:nvPr/>
        </p:nvSpPr>
        <p:spPr>
          <a:xfrm>
            <a:off x="5029200" y="4605635"/>
            <a:ext cx="1173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필터기능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특정컬럼에서</a:t>
            </a:r>
            <a:r>
              <a:rPr lang="ko-KR" altLang="en-US" sz="2400" dirty="0"/>
              <a:t> 필요한내용만 포함시키거나 제외가능</a:t>
            </a:r>
            <a:endParaRPr lang="en-US" altLang="ko-KR" sz="2400" dirty="0"/>
          </a:p>
          <a:p>
            <a:r>
              <a:rPr lang="en-US" altLang="ko-KR" sz="2400" dirty="0"/>
              <a:t>              ex) </a:t>
            </a:r>
            <a:r>
              <a:rPr lang="ko-KR" altLang="en-US" sz="2400" dirty="0"/>
              <a:t>엑셀자료의 의료기관종별명에서 종합병원</a:t>
            </a:r>
            <a:r>
              <a:rPr lang="en-US" altLang="ko-KR" sz="2400" dirty="0"/>
              <a:t>, </a:t>
            </a:r>
            <a:r>
              <a:rPr lang="ko-KR" altLang="en-US" sz="2400" dirty="0"/>
              <a:t>상급병원만 가져옴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1133C-6C18-DED0-1ECB-D7124A55E5F8}"/>
              </a:ext>
            </a:extLst>
          </p:cNvPr>
          <p:cNvCxnSpPr>
            <a:cxnSpLocks/>
          </p:cNvCxnSpPr>
          <p:nvPr/>
        </p:nvCxnSpPr>
        <p:spPr>
          <a:xfrm>
            <a:off x="3266662" y="4335716"/>
            <a:ext cx="1600200" cy="436308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F21F5E-A4E2-448C-3BB0-2387826B5DB1}"/>
              </a:ext>
            </a:extLst>
          </p:cNvPr>
          <p:cNvSpPr/>
          <p:nvPr/>
        </p:nvSpPr>
        <p:spPr>
          <a:xfrm>
            <a:off x="24849" y="2840050"/>
            <a:ext cx="660952" cy="627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9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그림 1027">
            <a:extLst>
              <a:ext uri="{FF2B5EF4-FFF2-40B4-BE49-F238E27FC236}">
                <a16:creationId xmlns:a16="http://schemas.microsoft.com/office/drawing/2014/main" id="{89D1FE1A-2A9E-0092-B026-450A462C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740"/>
            <a:ext cx="18290486" cy="884872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230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(5)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추가 후 조인 설정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701EF-4513-F97E-FD53-01C3AEA56462}"/>
              </a:ext>
            </a:extLst>
          </p:cNvPr>
          <p:cNvSpPr/>
          <p:nvPr/>
        </p:nvSpPr>
        <p:spPr>
          <a:xfrm>
            <a:off x="16916400" y="2122004"/>
            <a:ext cx="1311964" cy="46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A43D8-E606-96DB-5E19-B92DD751EC4F}"/>
              </a:ext>
            </a:extLst>
          </p:cNvPr>
          <p:cNvSpPr txBox="1"/>
          <p:nvPr/>
        </p:nvSpPr>
        <p:spPr>
          <a:xfrm>
            <a:off x="11201400" y="3898099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데이터파일을 여러 개 가져와서 조인가능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E1133C-6C18-DED0-1ECB-D7124A55E5F8}"/>
              </a:ext>
            </a:extLst>
          </p:cNvPr>
          <p:cNvCxnSpPr>
            <a:cxnSpLocks/>
          </p:cNvCxnSpPr>
          <p:nvPr/>
        </p:nvCxnSpPr>
        <p:spPr>
          <a:xfrm flipH="1">
            <a:off x="15544800" y="2628900"/>
            <a:ext cx="1905000" cy="1143000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5D76CA-2071-CDBF-54AF-C141C4EE301D}"/>
              </a:ext>
            </a:extLst>
          </p:cNvPr>
          <p:cNvSpPr txBox="1"/>
          <p:nvPr/>
        </p:nvSpPr>
        <p:spPr>
          <a:xfrm>
            <a:off x="3581400" y="5596235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조인할 컬럼 지정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74F54A78-135F-AC91-FAD9-74D53E31FFDD}"/>
              </a:ext>
            </a:extLst>
          </p:cNvPr>
          <p:cNvSpPr/>
          <p:nvPr/>
        </p:nvSpPr>
        <p:spPr>
          <a:xfrm>
            <a:off x="3581400" y="6309645"/>
            <a:ext cx="10744200" cy="37106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7E3C1CB5-DFAB-45DD-BA9A-FA0D105689B8}"/>
              </a:ext>
            </a:extLst>
          </p:cNvPr>
          <p:cNvSpPr txBox="1"/>
          <p:nvPr/>
        </p:nvSpPr>
        <p:spPr>
          <a:xfrm>
            <a:off x="14683409" y="8415635"/>
            <a:ext cx="322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기준원본 설정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960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6239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(6)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통합결과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81016-0F0D-1AB3-F79D-DE5A982CF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3" y="1431982"/>
            <a:ext cx="18291153" cy="8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59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631E11-6F74-5507-B066-374742E1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999"/>
            <a:ext cx="18295456" cy="890587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230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(5)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추가 후 조인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D76CA-2071-CDBF-54AF-C141C4EE301D}"/>
              </a:ext>
            </a:extLst>
          </p:cNvPr>
          <p:cNvSpPr txBox="1"/>
          <p:nvPr/>
        </p:nvSpPr>
        <p:spPr>
          <a:xfrm>
            <a:off x="7086600" y="47964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Map </a:t>
            </a:r>
            <a:r>
              <a:rPr lang="ko-KR" altLang="en-US" sz="2400" dirty="0"/>
              <a:t>시각화를 위해서 위도</a:t>
            </a:r>
            <a:r>
              <a:rPr lang="en-US" altLang="ko-KR" sz="2400" dirty="0"/>
              <a:t>/</a:t>
            </a:r>
            <a:r>
              <a:rPr lang="ko-KR" altLang="en-US" sz="2400" dirty="0"/>
              <a:t>경도</a:t>
            </a:r>
            <a:r>
              <a:rPr lang="en-US" altLang="ko-KR" sz="2400" dirty="0"/>
              <a:t>, </a:t>
            </a:r>
            <a:r>
              <a:rPr lang="ko-KR" altLang="en-US" sz="2400" dirty="0"/>
              <a:t>지역 설정</a:t>
            </a:r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74F54A78-135F-AC91-FAD9-74D53E31FFDD}"/>
              </a:ext>
            </a:extLst>
          </p:cNvPr>
          <p:cNvSpPr/>
          <p:nvPr/>
        </p:nvSpPr>
        <p:spPr>
          <a:xfrm>
            <a:off x="838200" y="5372100"/>
            <a:ext cx="2286000" cy="555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6D7D13-A09C-F232-7008-9ACE1FDC4019}"/>
              </a:ext>
            </a:extLst>
          </p:cNvPr>
          <p:cNvSpPr/>
          <p:nvPr/>
        </p:nvSpPr>
        <p:spPr>
          <a:xfrm>
            <a:off x="3200400" y="3352800"/>
            <a:ext cx="3581400" cy="461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94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CE4BF0-7719-0763-BD2B-635A74CF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" y="1419225"/>
            <a:ext cx="18268950" cy="886777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230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세트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(5) 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데이터 추가 후 조인 설정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D76CA-2071-CDBF-54AF-C141C4EE301D}"/>
              </a:ext>
            </a:extLst>
          </p:cNvPr>
          <p:cNvSpPr txBox="1"/>
          <p:nvPr/>
        </p:nvSpPr>
        <p:spPr>
          <a:xfrm>
            <a:off x="7086600" y="4796434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Map </a:t>
            </a:r>
            <a:r>
              <a:rPr lang="ko-KR" altLang="en-US" sz="2400" dirty="0"/>
              <a:t>시각화를 위해서 위도</a:t>
            </a:r>
            <a:r>
              <a:rPr lang="en-US" altLang="ko-KR" sz="2400" dirty="0"/>
              <a:t>/</a:t>
            </a:r>
            <a:r>
              <a:rPr lang="ko-KR" altLang="en-US" sz="2400" dirty="0"/>
              <a:t>경도</a:t>
            </a:r>
            <a:r>
              <a:rPr lang="en-US" altLang="ko-KR" sz="2400" dirty="0"/>
              <a:t>, </a:t>
            </a:r>
            <a:r>
              <a:rPr lang="ko-KR" altLang="en-US" sz="2400" dirty="0"/>
              <a:t>지역 설정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EC6EE0-AA06-8BA0-E8A3-C83A9B146936}"/>
              </a:ext>
            </a:extLst>
          </p:cNvPr>
          <p:cNvSpPr/>
          <p:nvPr/>
        </p:nvSpPr>
        <p:spPr>
          <a:xfrm>
            <a:off x="838200" y="4205908"/>
            <a:ext cx="2590800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32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5364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새 시트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089E92-1420-9D0C-437A-8CFB1482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3" y="1476375"/>
            <a:ext cx="18291153" cy="88487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E67B29F-C7EB-F62D-B453-1E68C6FA63F1}"/>
              </a:ext>
            </a:extLst>
          </p:cNvPr>
          <p:cNvSpPr/>
          <p:nvPr/>
        </p:nvSpPr>
        <p:spPr>
          <a:xfrm>
            <a:off x="11049000" y="6362700"/>
            <a:ext cx="762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71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E27F6F-AB57-F762-0386-E766504F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" y="1438275"/>
            <a:ext cx="18291153" cy="884872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5628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시트 기본구성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67B29F-C7EB-F62D-B453-1E68C6FA63F1}"/>
              </a:ext>
            </a:extLst>
          </p:cNvPr>
          <p:cNvSpPr/>
          <p:nvPr/>
        </p:nvSpPr>
        <p:spPr>
          <a:xfrm>
            <a:off x="609600" y="2781300"/>
            <a:ext cx="2514600" cy="541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8F230-9F25-7A6A-4065-BD2CB1C3AF20}"/>
              </a:ext>
            </a:extLst>
          </p:cNvPr>
          <p:cNvSpPr/>
          <p:nvPr/>
        </p:nvSpPr>
        <p:spPr>
          <a:xfrm>
            <a:off x="609600" y="8291425"/>
            <a:ext cx="2514600" cy="197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3200400" y="2171700"/>
            <a:ext cx="15087600" cy="1105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43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805757D-CC82-439B-830B-365F809B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5867E06-61F0-4808-A757-4CFFCA2B178F}"/>
              </a:ext>
            </a:extLst>
          </p:cNvPr>
          <p:cNvSpPr/>
          <p:nvPr/>
        </p:nvSpPr>
        <p:spPr>
          <a:xfrm>
            <a:off x="4343401" y="3848100"/>
            <a:ext cx="9448800" cy="2083032"/>
          </a:xfrm>
          <a:prstGeom prst="rect">
            <a:avLst/>
          </a:prstGeom>
          <a:solidFill>
            <a:srgbClr val="051E6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B16A411-0C69-DD57-C14D-9DF58B33BD7A}"/>
              </a:ext>
            </a:extLst>
          </p:cNvPr>
          <p:cNvSpPr/>
          <p:nvPr/>
        </p:nvSpPr>
        <p:spPr>
          <a:xfrm>
            <a:off x="4572000" y="4230350"/>
            <a:ext cx="90224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8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실습</a:t>
            </a:r>
            <a:endParaRPr lang="en-US" altLang="ko-KR" sz="8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593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108D02-0BF9-84AF-E8CD-0251F199D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491"/>
            <a:ext cx="18288000" cy="8876509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9187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시각적 객체 형식 지정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제목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참조선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등 설정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38F230-9F25-7A6A-4065-BD2CB1C3AF20}"/>
              </a:ext>
            </a:extLst>
          </p:cNvPr>
          <p:cNvSpPr/>
          <p:nvPr/>
        </p:nvSpPr>
        <p:spPr>
          <a:xfrm>
            <a:off x="8686800" y="3848100"/>
            <a:ext cx="762000" cy="358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685800" y="2094675"/>
            <a:ext cx="2438400" cy="4572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27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A9A8FFE-3EB4-83D3-B76E-D5AE6D67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" y="1433901"/>
            <a:ext cx="18291153" cy="8848725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602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형식데이터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소수점 설정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609600" y="2094675"/>
            <a:ext cx="2438400" cy="8085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3B9333-FFCB-C561-3F56-91D2974CE58C}"/>
              </a:ext>
            </a:extLst>
          </p:cNvPr>
          <p:cNvSpPr/>
          <p:nvPr/>
        </p:nvSpPr>
        <p:spPr>
          <a:xfrm>
            <a:off x="5579048" y="7581900"/>
            <a:ext cx="1812352" cy="3892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045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3426AB-D950-E334-0CBB-DCDFFFA51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9"/>
          <a:stretch/>
        </p:blipFill>
        <p:spPr>
          <a:xfrm>
            <a:off x="9525" y="1375902"/>
            <a:ext cx="18268950" cy="8949198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6013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형태 시각화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685800" y="2094675"/>
            <a:ext cx="2362200" cy="304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7E244-5DD2-6C9F-2FED-83861950E06B}"/>
              </a:ext>
            </a:extLst>
          </p:cNvPr>
          <p:cNvSpPr/>
          <p:nvPr/>
        </p:nvSpPr>
        <p:spPr>
          <a:xfrm>
            <a:off x="2667000" y="9563100"/>
            <a:ext cx="381000" cy="305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3137452" y="3771900"/>
            <a:ext cx="7640140" cy="46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76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3138064-3C72-5453-0FA9-9B954E0B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85351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320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형태 시각화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작업기능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762000" y="2094675"/>
            <a:ext cx="2362200" cy="46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3190460" y="2819400"/>
            <a:ext cx="7566992" cy="464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DB31E8-5E7D-D77A-718B-159302C92E60}"/>
              </a:ext>
            </a:extLst>
          </p:cNvPr>
          <p:cNvSpPr/>
          <p:nvPr/>
        </p:nvSpPr>
        <p:spPr>
          <a:xfrm>
            <a:off x="0" y="4733017"/>
            <a:ext cx="685800" cy="639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95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C93379-D0E5-0EFE-558D-50B50C1F1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65802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443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형태 시각화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작업기능 적용결과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3190460" y="2819400"/>
            <a:ext cx="7553740" cy="461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F6D6751-52EF-31C2-BA19-C686B02BE598}"/>
              </a:ext>
            </a:extLst>
          </p:cNvPr>
          <p:cNvSpPr/>
          <p:nvPr/>
        </p:nvSpPr>
        <p:spPr>
          <a:xfrm>
            <a:off x="10439400" y="5162090"/>
            <a:ext cx="609600" cy="301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67CD34B-E127-C621-C2C4-3D9F5A7E4776}"/>
              </a:ext>
            </a:extLst>
          </p:cNvPr>
          <p:cNvSpPr/>
          <p:nvPr/>
        </p:nvSpPr>
        <p:spPr>
          <a:xfrm rot="5400000">
            <a:off x="6180482" y="7458530"/>
            <a:ext cx="609600" cy="301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05E3FB4-998C-3EE4-5F65-D74637DE1D4D}"/>
              </a:ext>
            </a:extLst>
          </p:cNvPr>
          <p:cNvSpPr/>
          <p:nvPr/>
        </p:nvSpPr>
        <p:spPr>
          <a:xfrm rot="3038696">
            <a:off x="10065464" y="7431912"/>
            <a:ext cx="609600" cy="301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2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A3DE37-DBDA-CE48-B10D-AA643162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8506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7254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Map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형태 시각화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버블형태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064F9A-D35B-2EE4-3CDB-3A80C12F765C}"/>
              </a:ext>
            </a:extLst>
          </p:cNvPr>
          <p:cNvSpPr/>
          <p:nvPr/>
        </p:nvSpPr>
        <p:spPr>
          <a:xfrm>
            <a:off x="685800" y="2094675"/>
            <a:ext cx="2362200" cy="3048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7E244-5DD2-6C9F-2FED-83861950E06B}"/>
              </a:ext>
            </a:extLst>
          </p:cNvPr>
          <p:cNvSpPr/>
          <p:nvPr/>
        </p:nvSpPr>
        <p:spPr>
          <a:xfrm>
            <a:off x="2667000" y="9563100"/>
            <a:ext cx="381000" cy="305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10744200" y="4735996"/>
            <a:ext cx="7524750" cy="457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826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81D059-1666-9539-7FB9-14A56151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" y="1410491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5298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7E244-5DD2-6C9F-2FED-83861950E06B}"/>
              </a:ext>
            </a:extLst>
          </p:cNvPr>
          <p:cNvSpPr/>
          <p:nvPr/>
        </p:nvSpPr>
        <p:spPr>
          <a:xfrm>
            <a:off x="1981200" y="9182100"/>
            <a:ext cx="457200" cy="331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8629649" y="5143500"/>
            <a:ext cx="9648825" cy="5143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232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F84A34-FA32-B9D6-85B1-C3D18422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" y="1396656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8763001" y="5600700"/>
            <a:ext cx="4191000" cy="438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6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F023E-09C3-E12D-7934-42F48B76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2875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13792200" y="5105400"/>
            <a:ext cx="1447800" cy="438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83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0F023E-09C3-E12D-7934-42F48B76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2875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13792200" y="5105400"/>
            <a:ext cx="1447800" cy="438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609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C55FD6-5A2E-6149-1A6A-1B196BE55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76" y="1250124"/>
            <a:ext cx="7672323" cy="445104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78961E3-C39E-45BD-F63C-63376D7E3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01092"/>
              </p:ext>
            </p:extLst>
          </p:nvPr>
        </p:nvGraphicFramePr>
        <p:xfrm>
          <a:off x="838200" y="5905500"/>
          <a:ext cx="7367523" cy="3716731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2455841">
                  <a:extLst>
                    <a:ext uri="{9D8B030D-6E8A-4147-A177-3AD203B41FA5}">
                      <a16:colId xmlns:a16="http://schemas.microsoft.com/office/drawing/2014/main" val="553927805"/>
                    </a:ext>
                  </a:extLst>
                </a:gridCol>
                <a:gridCol w="2455841">
                  <a:extLst>
                    <a:ext uri="{9D8B030D-6E8A-4147-A177-3AD203B41FA5}">
                      <a16:colId xmlns:a16="http://schemas.microsoft.com/office/drawing/2014/main" val="3851947401"/>
                    </a:ext>
                  </a:extLst>
                </a:gridCol>
                <a:gridCol w="2455841">
                  <a:extLst>
                    <a:ext uri="{9D8B030D-6E8A-4147-A177-3AD203B41FA5}">
                      <a16:colId xmlns:a16="http://schemas.microsoft.com/office/drawing/2014/main" val="4248733567"/>
                    </a:ext>
                  </a:extLst>
                </a:gridCol>
              </a:tblGrid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Criteria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AWS </a:t>
                      </a:r>
                      <a:r>
                        <a:rPr lang="en-US" sz="1600" b="1" dirty="0" err="1">
                          <a:effectLst/>
                        </a:rPr>
                        <a:t>QuickSight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effectLst/>
                        </a:rPr>
                        <a:t>Tableau</a:t>
                      </a:r>
                      <a:endParaRPr lang="en-US" sz="1600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624419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Deployment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On-premises, Cloud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851646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Data 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15+ 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100+ 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015020"/>
                  </a:ext>
                </a:extLst>
              </a:tr>
              <a:tr h="65997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Pricing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Pay-per-session, Enterprise Edition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Subscription, Perpetual License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685842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effectLst/>
                        </a:rPr>
                        <a:t>Visualizations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Basic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Advanced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82178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Collaboration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Extensive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814627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Dashboard Sharing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Advanced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838646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AI/ML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Limited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419949"/>
                  </a:ext>
                </a:extLst>
              </a:tr>
              <a:tr h="38209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effectLst/>
                        </a:rPr>
                        <a:t>Mobile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471775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2207F9C3-591C-B49D-49E2-81EA3780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40" y="2182435"/>
            <a:ext cx="8562260" cy="70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305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886264-7A60-AA26-3BA7-E90E37F79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75742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685800" y="2476500"/>
            <a:ext cx="2514600" cy="457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AC4A4E-2E4C-E2D0-4A53-A3BB69216C83}"/>
              </a:ext>
            </a:extLst>
          </p:cNvPr>
          <p:cNvSpPr/>
          <p:nvPr/>
        </p:nvSpPr>
        <p:spPr>
          <a:xfrm>
            <a:off x="85310" y="2741544"/>
            <a:ext cx="478474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646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EF23EF-B201-5D3A-68F9-6266E6465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" y="142875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762000" y="2019300"/>
            <a:ext cx="2438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0767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EA526-892F-8FC0-89ED-07114FEE3434}"/>
              </a:ext>
            </a:extLst>
          </p:cNvPr>
          <p:cNvSpPr/>
          <p:nvPr/>
        </p:nvSpPr>
        <p:spPr>
          <a:xfrm>
            <a:off x="6225364" y="1714500"/>
            <a:ext cx="5814236" cy="563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41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4C7A63-A779-0B2A-AA24-72D231C5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0970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762000" y="2019300"/>
            <a:ext cx="24384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0767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FEA526-892F-8FC0-89ED-07114FEE3434}"/>
              </a:ext>
            </a:extLst>
          </p:cNvPr>
          <p:cNvSpPr/>
          <p:nvPr/>
        </p:nvSpPr>
        <p:spPr>
          <a:xfrm>
            <a:off x="6225364" y="1714500"/>
            <a:ext cx="5814236" cy="518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79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366846-F9E3-4CBC-9C20-5EB46871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60004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685800" y="2019300"/>
            <a:ext cx="2438400" cy="426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6863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718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DA4A32-55A5-6F5A-FF60-D6657425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96656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685800" y="2019300"/>
            <a:ext cx="2438400" cy="426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6863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74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ECD7F-FA9E-5191-5566-5A42B97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0970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685800" y="2019300"/>
            <a:ext cx="2438400" cy="426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6863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613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D1ECD7F-FA9E-5191-5566-5A42B9742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40970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685800" y="2019300"/>
            <a:ext cx="2438400" cy="426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3F2047-71B7-EA57-F707-3594EC237FF1}"/>
              </a:ext>
            </a:extLst>
          </p:cNvPr>
          <p:cNvSpPr/>
          <p:nvPr/>
        </p:nvSpPr>
        <p:spPr>
          <a:xfrm>
            <a:off x="0" y="4686300"/>
            <a:ext cx="655983" cy="663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353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F39127-4F2B-E573-961B-8F651560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8282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1676400" y="9817504"/>
            <a:ext cx="457200" cy="461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546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8CC3A76-9A21-A5ED-5CE7-146542C5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365802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5943600" y="6896100"/>
            <a:ext cx="2057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F4A7D-0435-6C3D-0F6D-0470B19BDCCC}"/>
              </a:ext>
            </a:extLst>
          </p:cNvPr>
          <p:cNvSpPr/>
          <p:nvPr/>
        </p:nvSpPr>
        <p:spPr>
          <a:xfrm>
            <a:off x="685800" y="2781300"/>
            <a:ext cx="36576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1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E47A3-EF99-09A3-CFB8-B189CDB76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" y="1384477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10820400" y="4229100"/>
            <a:ext cx="25908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F4A7D-0435-6C3D-0F6D-0470B19BDCCC}"/>
              </a:ext>
            </a:extLst>
          </p:cNvPr>
          <p:cNvSpPr/>
          <p:nvPr/>
        </p:nvSpPr>
        <p:spPr>
          <a:xfrm>
            <a:off x="3276600" y="4229100"/>
            <a:ext cx="7467600" cy="495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61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895979-C397-D136-B79F-C2A29D26BC84}"/>
              </a:ext>
            </a:extLst>
          </p:cNvPr>
          <p:cNvGrpSpPr/>
          <p:nvPr/>
        </p:nvGrpSpPr>
        <p:grpSpPr>
          <a:xfrm>
            <a:off x="1524001" y="7581900"/>
            <a:ext cx="5029200" cy="1014574"/>
            <a:chOff x="696036" y="1671162"/>
            <a:chExt cx="10657117" cy="2149930"/>
          </a:xfrm>
        </p:grpSpPr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995486EB-1480-89EF-8336-4F0726E09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36" y="1671162"/>
              <a:ext cx="2149931" cy="2149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8AEEBE-C29D-4FAC-D716-0329079164E7}"/>
                </a:ext>
              </a:extLst>
            </p:cNvPr>
            <p:cNvSpPr txBox="1"/>
            <p:nvPr/>
          </p:nvSpPr>
          <p:spPr>
            <a:xfrm>
              <a:off x="3066757" y="2238020"/>
              <a:ext cx="8286396" cy="10478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데이터 연결 및 크기 조정</a:t>
              </a:r>
              <a:endParaRPr lang="ko-KR" altLang="en-US" sz="1400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286389-4E6D-5018-C2A0-F5C832EEC9ED}"/>
              </a:ext>
            </a:extLst>
          </p:cNvPr>
          <p:cNvGrpSpPr/>
          <p:nvPr/>
        </p:nvGrpSpPr>
        <p:grpSpPr>
          <a:xfrm>
            <a:off x="6629400" y="7581900"/>
            <a:ext cx="4701501" cy="1014574"/>
            <a:chOff x="696036" y="4443904"/>
            <a:chExt cx="8827704" cy="1905000"/>
          </a:xfrm>
        </p:grpSpPr>
        <p:pic>
          <p:nvPicPr>
            <p:cNvPr id="14" name="Picture 17">
              <a:extLst>
                <a:ext uri="{FF2B5EF4-FFF2-40B4-BE49-F238E27FC236}">
                  <a16:creationId xmlns:a16="http://schemas.microsoft.com/office/drawing/2014/main" id="{7936B20B-B761-312E-7555-C3B48E75A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36" y="4443904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A177F-AC65-D587-8A66-199F535AA9B2}"/>
                </a:ext>
              </a:extLst>
            </p:cNvPr>
            <p:cNvSpPr txBox="1"/>
            <p:nvPr/>
          </p:nvSpPr>
          <p:spPr>
            <a:xfrm>
              <a:off x="2821707" y="4946183"/>
              <a:ext cx="6702033" cy="928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지정 가능한 대시보드</a:t>
              </a:r>
              <a:endParaRPr lang="ko-KR" altLang="en-US" sz="14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16F115-428D-3BAF-B97D-46EED553F98C}"/>
              </a:ext>
            </a:extLst>
          </p:cNvPr>
          <p:cNvGrpSpPr/>
          <p:nvPr/>
        </p:nvGrpSpPr>
        <p:grpSpPr>
          <a:xfrm>
            <a:off x="11658600" y="7581900"/>
            <a:ext cx="5334000" cy="1014575"/>
            <a:chOff x="11909608" y="7963774"/>
            <a:chExt cx="5334000" cy="10145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9DB9B1-5940-8A3B-D755-CB3BCAA11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9608" y="7963774"/>
              <a:ext cx="1014575" cy="101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912A4E-C10C-4A27-EDFC-D4CA44D8B975}"/>
                </a:ext>
              </a:extLst>
            </p:cNvPr>
            <p:cNvSpPr txBox="1"/>
            <p:nvPr/>
          </p:nvSpPr>
          <p:spPr>
            <a:xfrm>
              <a:off x="13007260" y="8231280"/>
              <a:ext cx="4236348" cy="494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인사이트를 위해 </a:t>
              </a:r>
              <a:r>
                <a:rPr kumimoji="0" lang="en-US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ML </a:t>
              </a:r>
              <a:r>
                <a:rPr kumimoji="0" lang="ko-KR" altLang="en-US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활용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74BCF96-C7DB-D830-F1B7-D8EC3686F793}"/>
              </a:ext>
            </a:extLst>
          </p:cNvPr>
          <p:cNvGrpSpPr/>
          <p:nvPr/>
        </p:nvGrpSpPr>
        <p:grpSpPr>
          <a:xfrm>
            <a:off x="1524000" y="8719332"/>
            <a:ext cx="4800601" cy="1014575"/>
            <a:chOff x="9797550" y="1616673"/>
            <a:chExt cx="8091924" cy="171017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C81566-73EF-3A0B-CCD3-673F64278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7550" y="1616673"/>
              <a:ext cx="1710174" cy="171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FD224D-5780-B9E0-80D1-6BFA0D979861}"/>
                </a:ext>
              </a:extLst>
            </p:cNvPr>
            <p:cNvSpPr txBox="1"/>
            <p:nvPr/>
          </p:nvSpPr>
          <p:spPr>
            <a:xfrm>
              <a:off x="11683354" y="2139831"/>
              <a:ext cx="6206120" cy="674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셀프 서비스 BI 지원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68C68C-FE8E-0F74-7F99-33D30479860D}"/>
              </a:ext>
            </a:extLst>
          </p:cNvPr>
          <p:cNvGrpSpPr/>
          <p:nvPr/>
        </p:nvGrpSpPr>
        <p:grpSpPr>
          <a:xfrm>
            <a:off x="6629400" y="8719332"/>
            <a:ext cx="4495801" cy="1014575"/>
            <a:chOff x="10024257" y="4378243"/>
            <a:chExt cx="7578151" cy="1710174"/>
          </a:xfrm>
        </p:grpSpPr>
        <p:pic>
          <p:nvPicPr>
            <p:cNvPr id="25" name="Picture 19">
              <a:extLst>
                <a:ext uri="{FF2B5EF4-FFF2-40B4-BE49-F238E27FC236}">
                  <a16:creationId xmlns:a16="http://schemas.microsoft.com/office/drawing/2014/main" id="{88023D32-C23B-61DE-B0D1-E8668B81D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257" y="4378243"/>
              <a:ext cx="1710174" cy="171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F7A477-7E05-C3DA-5303-93AFB9D40DB7}"/>
                </a:ext>
              </a:extLst>
            </p:cNvPr>
            <p:cNvSpPr txBox="1"/>
            <p:nvPr/>
          </p:nvSpPr>
          <p:spPr>
            <a:xfrm>
              <a:off x="11932534" y="4844237"/>
              <a:ext cx="5669874" cy="674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네이티브 AWS 서비스 통합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D80CCB-BFCE-2157-DFCB-4F88CD854170}"/>
              </a:ext>
            </a:extLst>
          </p:cNvPr>
          <p:cNvGrpSpPr/>
          <p:nvPr/>
        </p:nvGrpSpPr>
        <p:grpSpPr>
          <a:xfrm>
            <a:off x="11658600" y="8719332"/>
            <a:ext cx="5334001" cy="1014575"/>
            <a:chOff x="10024257" y="6952942"/>
            <a:chExt cx="8991028" cy="1710174"/>
          </a:xfrm>
        </p:grpSpPr>
        <p:pic>
          <p:nvPicPr>
            <p:cNvPr id="28" name="Picture 22">
              <a:extLst>
                <a:ext uri="{FF2B5EF4-FFF2-40B4-BE49-F238E27FC236}">
                  <a16:creationId xmlns:a16="http://schemas.microsoft.com/office/drawing/2014/main" id="{6739D9CB-6502-6660-E8B0-7B7C35C9F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4257" y="6952942"/>
              <a:ext cx="1710174" cy="171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CA91A9-2C30-29C7-AABA-6F56B3E40233}"/>
                </a:ext>
              </a:extLst>
            </p:cNvPr>
            <p:cNvSpPr txBox="1"/>
            <p:nvPr/>
          </p:nvSpPr>
          <p:spPr>
            <a:xfrm>
              <a:off x="11874468" y="7443888"/>
              <a:ext cx="7140817" cy="6744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1" i="0" u="none" strike="noStrike" cap="none" normalizeH="0" baseline="0" dirty="0">
                  <a:ln>
                    <a:noFill/>
                  </a:ln>
                  <a:solidFill>
                    <a:srgbClr val="232F3E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서버가 없으며, 사용량에 따라 지불</a:t>
              </a:r>
            </a:p>
          </p:txBody>
        </p:sp>
      </p:grpSp>
      <p:pic>
        <p:nvPicPr>
          <p:cNvPr id="2050" name="Picture 2" descr="Understanding your business intelligence with Amazon QuickSight - Baker  Tilly">
            <a:extLst>
              <a:ext uri="{FF2B5EF4-FFF2-40B4-BE49-F238E27FC236}">
                <a16:creationId xmlns:a16="http://schemas.microsoft.com/office/drawing/2014/main" id="{3640DDBF-BB82-FB45-EB70-2A9005D1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66" y="1104900"/>
            <a:ext cx="9838535" cy="622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hlinkClick r:id="rId11"/>
            <a:extLst>
              <a:ext uri="{FF2B5EF4-FFF2-40B4-BE49-F238E27FC236}">
                <a16:creationId xmlns:a16="http://schemas.microsoft.com/office/drawing/2014/main" id="{E19343FD-8A18-74AD-D9A2-6A1002B1C1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3566" y="2039727"/>
            <a:ext cx="9709034" cy="528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42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A84A5D-27AD-7B65-A9B8-DE3EC21D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84767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3124200" y="4991100"/>
            <a:ext cx="15011400" cy="5117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F4A7D-0435-6C3D-0F6D-0470B19BDCCC}"/>
              </a:ext>
            </a:extLst>
          </p:cNvPr>
          <p:cNvSpPr/>
          <p:nvPr/>
        </p:nvSpPr>
        <p:spPr>
          <a:xfrm>
            <a:off x="642886" y="6667500"/>
            <a:ext cx="2405114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8988B7-3EB7-96DE-EDBE-773EBE2AFEA8}"/>
              </a:ext>
            </a:extLst>
          </p:cNvPr>
          <p:cNvSpPr/>
          <p:nvPr/>
        </p:nvSpPr>
        <p:spPr>
          <a:xfrm>
            <a:off x="1066800" y="91821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019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24DBF-5A4B-D1CB-008B-8450F58F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2875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74639-0175-784B-C4DD-39DBAE8A8420}"/>
              </a:ext>
            </a:extLst>
          </p:cNvPr>
          <p:cNvSpPr/>
          <p:nvPr/>
        </p:nvSpPr>
        <p:spPr>
          <a:xfrm>
            <a:off x="3200400" y="4152900"/>
            <a:ext cx="7620000" cy="4583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AF4A7D-0435-6C3D-0F6D-0470B19BDCCC}"/>
              </a:ext>
            </a:extLst>
          </p:cNvPr>
          <p:cNvSpPr/>
          <p:nvPr/>
        </p:nvSpPr>
        <p:spPr>
          <a:xfrm>
            <a:off x="709147" y="2143124"/>
            <a:ext cx="2338854" cy="3533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D99C6-69E9-7CBE-BF06-DBFD0B92A27A}"/>
              </a:ext>
            </a:extLst>
          </p:cNvPr>
          <p:cNvSpPr/>
          <p:nvPr/>
        </p:nvSpPr>
        <p:spPr>
          <a:xfrm>
            <a:off x="3193774" y="2910931"/>
            <a:ext cx="15075176" cy="124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148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405768-E8DC-F387-4AC8-9FF309009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" y="1385643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D99C6-69E9-7CBE-BF06-DBFD0B92A27A}"/>
              </a:ext>
            </a:extLst>
          </p:cNvPr>
          <p:cNvSpPr/>
          <p:nvPr/>
        </p:nvSpPr>
        <p:spPr>
          <a:xfrm>
            <a:off x="6172200" y="1629380"/>
            <a:ext cx="5791200" cy="7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92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0A9A71-006D-03FD-3D47-FD6CAC2D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" y="1396656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D99C6-69E9-7CBE-BF06-DBFD0B92A27A}"/>
              </a:ext>
            </a:extLst>
          </p:cNvPr>
          <p:cNvSpPr/>
          <p:nvPr/>
        </p:nvSpPr>
        <p:spPr>
          <a:xfrm>
            <a:off x="685800" y="2040989"/>
            <a:ext cx="2590800" cy="424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833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704907-21A2-D23B-65F0-255BA975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42875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D99C6-69E9-7CBE-BF06-DBFD0B92A27A}"/>
              </a:ext>
            </a:extLst>
          </p:cNvPr>
          <p:cNvSpPr/>
          <p:nvPr/>
        </p:nvSpPr>
        <p:spPr>
          <a:xfrm>
            <a:off x="16230600" y="1943100"/>
            <a:ext cx="1828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78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4775A-5183-1BA6-419B-F3E7272C1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382820"/>
            <a:ext cx="18268950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02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FF6645-A364-BB0A-C33B-4CC6F43A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3" y="1368665"/>
            <a:ext cx="18268950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13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D587A-1378-BB69-3257-81C8064F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396656"/>
            <a:ext cx="18268950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73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695D55A-3F9E-25E3-709F-65ABB0F57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385060"/>
            <a:ext cx="18268950" cy="8896350"/>
          </a:xfrm>
          <a:prstGeom prst="rect">
            <a:avLst/>
          </a:prstGeom>
        </p:spPr>
      </p:pic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8192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피벗테이블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의료인수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내림차순정렬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9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39F839-1970-49CA-9662-59552925E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1203B-1C5A-451A-9846-D935F28711F3}"/>
              </a:ext>
            </a:extLst>
          </p:cNvPr>
          <p:cNvSpPr txBox="1"/>
          <p:nvPr/>
        </p:nvSpPr>
        <p:spPr>
          <a:xfrm>
            <a:off x="4914900" y="3712339"/>
            <a:ext cx="845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8000" b="1" spc="-300" dirty="0">
                <a:solidFill>
                  <a:schemeClr val="bg1"/>
                </a:solidFill>
                <a:latin typeface="Times New Roman" panose="02020603050405020304" pitchFamily="18" charset="0"/>
                <a:ea typeface="210 옴니고딕 045" panose="02020603020101020101" pitchFamily="18" charset="-127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68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93E89-801E-43CF-92CE-FC6163C4D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49398"/>
            <a:ext cx="12039600" cy="698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A84B7-6CD1-EFBB-8085-93FB99B42DCD}"/>
              </a:ext>
            </a:extLst>
          </p:cNvPr>
          <p:cNvSpPr txBox="1"/>
          <p:nvPr/>
        </p:nvSpPr>
        <p:spPr>
          <a:xfrm>
            <a:off x="12954000" y="3695700"/>
            <a:ext cx="5181600" cy="3344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+mj-lt"/>
              </a:rPr>
              <a:t>새 분석을 생성합니다</a:t>
            </a:r>
            <a:r>
              <a:rPr lang="en-US" altLang="ko-KR" sz="2400" dirty="0">
                <a:latin typeface="+mj-lt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+mj-lt"/>
              </a:rPr>
              <a:t>새 데이터세트 또는 기존 데이터세트 추가</a:t>
            </a:r>
            <a:endParaRPr lang="en-US" altLang="ko-KR" sz="24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+mj-lt"/>
              </a:rPr>
              <a:t>필드를 선택하여 첫 번째 차트를</a:t>
            </a:r>
            <a:endParaRPr lang="en-US" altLang="ko-KR" sz="24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latin typeface="+mj-lt"/>
              </a:rPr>
              <a:t>분석에 차트</a:t>
            </a:r>
            <a:r>
              <a:rPr lang="en-US" altLang="ko-KR" sz="2400" dirty="0">
                <a:latin typeface="+mj-lt"/>
              </a:rPr>
              <a:t>/</a:t>
            </a:r>
            <a:r>
              <a:rPr lang="ko-KR" altLang="en-US" sz="2400" dirty="0">
                <a:latin typeface="+mj-lt"/>
              </a:rPr>
              <a:t>표 생성</a:t>
            </a:r>
            <a:r>
              <a:rPr lang="en-US" altLang="ko-KR" sz="2400" dirty="0">
                <a:latin typeface="+mj-lt"/>
              </a:rPr>
              <a:t>. </a:t>
            </a:r>
            <a:r>
              <a:rPr lang="ko-KR" altLang="en-US" sz="2400" dirty="0">
                <a:latin typeface="+mj-lt"/>
              </a:rPr>
              <a:t>분석을 대시보드로 게시</a:t>
            </a:r>
            <a:r>
              <a:rPr lang="en-US" altLang="ko-KR" sz="2400" dirty="0">
                <a:latin typeface="+mj-lt"/>
              </a:rPr>
              <a:t>/</a:t>
            </a:r>
            <a:r>
              <a:rPr lang="ko-KR" altLang="en-US" sz="2400" dirty="0">
                <a:latin typeface="+mj-lt"/>
              </a:rPr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18911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" name="Rn49">
            <a:extLst>
              <a:ext uri="{FF2B5EF4-FFF2-40B4-BE49-F238E27FC236}">
                <a16:creationId xmlns:a16="http://schemas.microsoft.com/office/drawing/2014/main" id="{0D6B4677-95AC-FEB5-F82E-204E249F3591}"/>
              </a:ext>
            </a:extLst>
          </p:cNvPr>
          <p:cNvGrpSpPr/>
          <p:nvPr/>
        </p:nvGrpSpPr>
        <p:grpSpPr>
          <a:xfrm>
            <a:off x="1334507" y="1358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7" name="Freeform 39">
              <a:extLst>
                <a:ext uri="{FF2B5EF4-FFF2-40B4-BE49-F238E27FC236}">
                  <a16:creationId xmlns:a16="http://schemas.microsoft.com/office/drawing/2014/main" id="{3FB69773-DCE9-A3C3-1AF4-102502B48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Rectangle 40">
              <a:extLst>
                <a:ext uri="{FF2B5EF4-FFF2-40B4-BE49-F238E27FC236}">
                  <a16:creationId xmlns:a16="http://schemas.microsoft.com/office/drawing/2014/main" id="{81C496AF-5A03-4CC8-10F3-1D1E024EC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73995BBE-B84E-8525-17D5-DF3FBCA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518F843C-D5D1-3A38-E8EA-485F3D5C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16B93966-C9D2-403E-DC1F-0D3514651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F0DF3943-A278-8A89-90CF-049DBBF05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5BAE3DF2-203B-88D8-4AE4-0D2CDD755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CA214ACB-ECB5-1307-326D-E53D78183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280A45E-7489-AE01-0B03-32A7BEEC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8A7B97FF-422B-FF89-5B1F-C57B582B0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BBCCC-B48F-DE9B-C74D-EE37DE6194B1}"/>
              </a:ext>
            </a:extLst>
          </p:cNvPr>
          <p:cNvSpPr/>
          <p:nvPr/>
        </p:nvSpPr>
        <p:spPr>
          <a:xfrm>
            <a:off x="1653692" y="1333500"/>
            <a:ext cx="34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계정 생성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7067CA80-C1CA-0842-3E7B-E826D07F7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922" y="1804338"/>
            <a:ext cx="10134682" cy="727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80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Aws</a:t>
            </a:r>
            <a:r>
              <a:rPr kumimoji="0" lang="ko-KR" altLang="en-US" sz="280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웹페이지 접속 </a:t>
            </a:r>
            <a:r>
              <a:rPr kumimoji="0" lang="en-US" altLang="ko-KR" sz="280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https://aws.amazon.com/ko/quicksight/</a:t>
            </a:r>
            <a:endParaRPr kumimoji="0" lang="ko-KR" altLang="ko-KR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CE0A05F-558B-061E-FDC3-051324B8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552" y="2686702"/>
            <a:ext cx="11463217" cy="5199998"/>
          </a:xfrm>
          <a:prstGeom prst="rect">
            <a:avLst/>
          </a:prstGeom>
        </p:spPr>
      </p:pic>
      <p:pic>
        <p:nvPicPr>
          <p:cNvPr id="3" name="Picture 2" descr="Searching QuickSight in AWS">
            <a:extLst>
              <a:ext uri="{FF2B5EF4-FFF2-40B4-BE49-F238E27FC236}">
                <a16:creationId xmlns:a16="http://schemas.microsoft.com/office/drawing/2014/main" id="{ADFB9FF0-7017-77F8-0BAA-5749D411C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928" y="6134100"/>
            <a:ext cx="828438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9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" name="Rn49">
            <a:extLst>
              <a:ext uri="{FF2B5EF4-FFF2-40B4-BE49-F238E27FC236}">
                <a16:creationId xmlns:a16="http://schemas.microsoft.com/office/drawing/2014/main" id="{0D6B4677-95AC-FEB5-F82E-204E249F3591}"/>
              </a:ext>
            </a:extLst>
          </p:cNvPr>
          <p:cNvGrpSpPr/>
          <p:nvPr/>
        </p:nvGrpSpPr>
        <p:grpSpPr>
          <a:xfrm>
            <a:off x="1334507" y="1358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7" name="Freeform 39">
              <a:extLst>
                <a:ext uri="{FF2B5EF4-FFF2-40B4-BE49-F238E27FC236}">
                  <a16:creationId xmlns:a16="http://schemas.microsoft.com/office/drawing/2014/main" id="{3FB69773-DCE9-A3C3-1AF4-102502B48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Rectangle 40">
              <a:extLst>
                <a:ext uri="{FF2B5EF4-FFF2-40B4-BE49-F238E27FC236}">
                  <a16:creationId xmlns:a16="http://schemas.microsoft.com/office/drawing/2014/main" id="{81C496AF-5A03-4CC8-10F3-1D1E024EC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Rectangle 41">
              <a:extLst>
                <a:ext uri="{FF2B5EF4-FFF2-40B4-BE49-F238E27FC236}">
                  <a16:creationId xmlns:a16="http://schemas.microsoft.com/office/drawing/2014/main" id="{73995BBE-B84E-8525-17D5-DF3FBCA53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id="{518F843C-D5D1-3A38-E8EA-485F3D5C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16B93966-C9D2-403E-DC1F-0D3514651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F0DF3943-A278-8A89-90CF-049DBBF05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5BAE3DF2-203B-88D8-4AE4-0D2CDD755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CA214ACB-ECB5-1307-326D-E53D78183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8280A45E-7489-AE01-0B03-32A7BEECA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8A7B97FF-422B-FF89-5B1F-C57B582B0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8BBCCC-B48F-DE9B-C74D-EE37DE6194B1}"/>
              </a:ext>
            </a:extLst>
          </p:cNvPr>
          <p:cNvSpPr/>
          <p:nvPr/>
        </p:nvSpPr>
        <p:spPr>
          <a:xfrm>
            <a:off x="1653692" y="1333500"/>
            <a:ext cx="34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계정 생성</a:t>
            </a:r>
          </a:p>
        </p:txBody>
      </p:sp>
      <p:pic>
        <p:nvPicPr>
          <p:cNvPr id="1028" name="Picture 4" descr="Selecting a Standard Account Setup">
            <a:extLst>
              <a:ext uri="{FF2B5EF4-FFF2-40B4-BE49-F238E27FC236}">
                <a16:creationId xmlns:a16="http://schemas.microsoft.com/office/drawing/2014/main" id="{57A5D615-4150-BECD-8DC2-D62AE7AC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46" y="2739298"/>
            <a:ext cx="7914128" cy="73446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6530B-FC76-2DD2-05E3-43090690FC16}"/>
              </a:ext>
            </a:extLst>
          </p:cNvPr>
          <p:cNvSpPr txBox="1"/>
          <p:nvPr/>
        </p:nvSpPr>
        <p:spPr>
          <a:xfrm>
            <a:off x="1449392" y="2002300"/>
            <a:ext cx="7770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Poppins" panose="00000500000000000000" pitchFamily="2" charset="0"/>
              </a:rPr>
              <a:t> Now, click on the Standard option to access </a:t>
            </a:r>
          </a:p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Poppins" panose="00000500000000000000" pitchFamily="2" charset="0"/>
              </a:rPr>
              <a:t>the page where you can set up a standard account.</a:t>
            </a:r>
            <a:endParaRPr lang="ko-KR" altLang="en-US" dirty="0"/>
          </a:p>
        </p:txBody>
      </p:sp>
      <p:pic>
        <p:nvPicPr>
          <p:cNvPr id="1030" name="Picture 6" descr="Filling up QuickSight Account Creation Form">
            <a:extLst>
              <a:ext uri="{FF2B5EF4-FFF2-40B4-BE49-F238E27FC236}">
                <a16:creationId xmlns:a16="http://schemas.microsoft.com/office/drawing/2014/main" id="{7911C93D-1445-9172-4B26-CEC040C3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353" y="2739298"/>
            <a:ext cx="6374680" cy="7325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C24C78-33E4-4765-EE90-50D4A82E78C2}"/>
              </a:ext>
            </a:extLst>
          </p:cNvPr>
          <p:cNvSpPr txBox="1"/>
          <p:nvPr/>
        </p:nvSpPr>
        <p:spPr>
          <a:xfrm>
            <a:off x="10134600" y="2002299"/>
            <a:ext cx="716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Poppins" panose="00000500000000000000" pitchFamily="2" charset="0"/>
              </a:rPr>
              <a:t>Fill out the given form, then click on Finish at the bottom of the page to complete the </a:t>
            </a:r>
            <a:r>
              <a:rPr lang="en-US" altLang="ko-KR" b="0" i="0" dirty="0" err="1">
                <a:solidFill>
                  <a:srgbClr val="334155"/>
                </a:solidFill>
                <a:effectLst/>
                <a:latin typeface="Poppins" panose="00000500000000000000" pitchFamily="2" charset="0"/>
              </a:rPr>
              <a:t>QuickSight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Poppins" panose="00000500000000000000" pitchFamily="2" charset="0"/>
              </a:rPr>
              <a:t> sign-up process.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89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pic>
        <p:nvPicPr>
          <p:cNvPr id="1026" name="그림 1025">
            <a:extLst>
              <a:ext uri="{FF2B5EF4-FFF2-40B4-BE49-F238E27FC236}">
                <a16:creationId xmlns:a16="http://schemas.microsoft.com/office/drawing/2014/main" id="{A9618CA7-0932-0766-D351-C06FCE49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6" y="1539950"/>
            <a:ext cx="18285126" cy="87554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29" name="직선 연결선 1028">
            <a:extLst>
              <a:ext uri="{FF2B5EF4-FFF2-40B4-BE49-F238E27FC236}">
                <a16:creationId xmlns:a16="http://schemas.microsoft.com/office/drawing/2014/main" id="{A563B930-1F02-77AC-2344-E3F6CD5F0EB2}"/>
              </a:ext>
            </a:extLst>
          </p:cNvPr>
          <p:cNvCxnSpPr>
            <a:cxnSpLocks/>
          </p:cNvCxnSpPr>
          <p:nvPr/>
        </p:nvCxnSpPr>
        <p:spPr>
          <a:xfrm>
            <a:off x="1371600" y="5425085"/>
            <a:ext cx="1600200" cy="1360064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3167E05-89AC-9B25-46F8-91E100461CE7}"/>
              </a:ext>
            </a:extLst>
          </p:cNvPr>
          <p:cNvSpPr txBox="1"/>
          <p:nvPr/>
        </p:nvSpPr>
        <p:spPr>
          <a:xfrm>
            <a:off x="3200400" y="6554316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파일업로드</a:t>
            </a:r>
            <a:r>
              <a:rPr lang="en-US" altLang="ko-KR" sz="2400" dirty="0"/>
              <a:t>, SQL, </a:t>
            </a:r>
            <a:r>
              <a:rPr lang="ko-KR" altLang="en-US" sz="2400" dirty="0"/>
              <a:t>등 데이터 셋 구성기능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3C8CF45F-D895-16B7-2F0C-03DCD2A06AAE}"/>
              </a:ext>
            </a:extLst>
          </p:cNvPr>
          <p:cNvSpPr txBox="1"/>
          <p:nvPr/>
        </p:nvSpPr>
        <p:spPr>
          <a:xfrm>
            <a:off x="3200400" y="564528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차트</a:t>
            </a:r>
            <a:r>
              <a:rPr lang="en-US" altLang="ko-KR" sz="2400" dirty="0"/>
              <a:t>, </a:t>
            </a:r>
            <a:r>
              <a:rPr lang="ko-KR" altLang="en-US" sz="2400" dirty="0"/>
              <a:t>그래프 등 대시보드 구성</a:t>
            </a:r>
          </a:p>
        </p:txBody>
      </p: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4F0FBA15-C8D6-87A9-8C69-53D910DFFE43}"/>
              </a:ext>
            </a:extLst>
          </p:cNvPr>
          <p:cNvCxnSpPr>
            <a:cxnSpLocks/>
          </p:cNvCxnSpPr>
          <p:nvPr/>
        </p:nvCxnSpPr>
        <p:spPr>
          <a:xfrm>
            <a:off x="1371600" y="5049119"/>
            <a:ext cx="1600200" cy="827003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>
            <a:extLst>
              <a:ext uri="{FF2B5EF4-FFF2-40B4-BE49-F238E27FC236}">
                <a16:creationId xmlns:a16="http://schemas.microsoft.com/office/drawing/2014/main" id="{89A96F32-CED0-01F0-9C07-08215737630B}"/>
              </a:ext>
            </a:extLst>
          </p:cNvPr>
          <p:cNvSpPr txBox="1"/>
          <p:nvPr/>
        </p:nvSpPr>
        <p:spPr>
          <a:xfrm>
            <a:off x="3200400" y="473626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게시 </a:t>
            </a:r>
            <a:r>
              <a:rPr lang="en-US" altLang="ko-KR" sz="2400" dirty="0"/>
              <a:t>/ </a:t>
            </a:r>
            <a:r>
              <a:rPr lang="ko-KR" altLang="en-US" sz="2400" dirty="0"/>
              <a:t>공유한 대시보드 관리</a:t>
            </a:r>
          </a:p>
        </p:txBody>
      </p:sp>
      <p:cxnSp>
        <p:nvCxnSpPr>
          <p:cNvPr id="1038" name="직선 연결선 1037">
            <a:extLst>
              <a:ext uri="{FF2B5EF4-FFF2-40B4-BE49-F238E27FC236}">
                <a16:creationId xmlns:a16="http://schemas.microsoft.com/office/drawing/2014/main" id="{A28C8503-AE5A-18ED-9CD7-CCC3A4CCC5D6}"/>
              </a:ext>
            </a:extLst>
          </p:cNvPr>
          <p:cNvCxnSpPr>
            <a:cxnSpLocks/>
          </p:cNvCxnSpPr>
          <p:nvPr/>
        </p:nvCxnSpPr>
        <p:spPr>
          <a:xfrm>
            <a:off x="1371600" y="4530786"/>
            <a:ext cx="1600200" cy="436308"/>
          </a:xfrm>
          <a:prstGeom prst="line">
            <a:avLst/>
          </a:prstGeom>
          <a:ln w="38100"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2" name="Rn49">
            <a:extLst>
              <a:ext uri="{FF2B5EF4-FFF2-40B4-BE49-F238E27FC236}">
                <a16:creationId xmlns:a16="http://schemas.microsoft.com/office/drawing/2014/main" id="{AD2EE2D9-8457-90C6-7548-18F03AE7F53A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043" name="Freeform 39">
              <a:extLst>
                <a:ext uri="{FF2B5EF4-FFF2-40B4-BE49-F238E27FC236}">
                  <a16:creationId xmlns:a16="http://schemas.microsoft.com/office/drawing/2014/main" id="{65A4E2C4-D57E-DF61-7C69-83135BCFE0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4" name="Rectangle 40">
              <a:extLst>
                <a:ext uri="{FF2B5EF4-FFF2-40B4-BE49-F238E27FC236}">
                  <a16:creationId xmlns:a16="http://schemas.microsoft.com/office/drawing/2014/main" id="{89BA9BAE-7A9D-069F-F94D-38B935A60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5" name="Rectangle 41">
              <a:extLst>
                <a:ext uri="{FF2B5EF4-FFF2-40B4-BE49-F238E27FC236}">
                  <a16:creationId xmlns:a16="http://schemas.microsoft.com/office/drawing/2014/main" id="{A6B290AD-F99A-F5CC-ADD8-7EA1CC009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6" name="Rectangle 42">
              <a:extLst>
                <a:ext uri="{FF2B5EF4-FFF2-40B4-BE49-F238E27FC236}">
                  <a16:creationId xmlns:a16="http://schemas.microsoft.com/office/drawing/2014/main" id="{FA9484BB-D4DB-588B-D2B9-79AC147B6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7" name="Rectangle 43">
              <a:extLst>
                <a:ext uri="{FF2B5EF4-FFF2-40B4-BE49-F238E27FC236}">
                  <a16:creationId xmlns:a16="http://schemas.microsoft.com/office/drawing/2014/main" id="{66AC190F-7EB1-3B62-B89F-D6C613D2D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8" name="Freeform 44">
              <a:extLst>
                <a:ext uri="{FF2B5EF4-FFF2-40B4-BE49-F238E27FC236}">
                  <a16:creationId xmlns:a16="http://schemas.microsoft.com/office/drawing/2014/main" id="{56432CFE-4EA6-1EFE-9023-F6A012E64A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9" name="Freeform 45">
              <a:extLst>
                <a:ext uri="{FF2B5EF4-FFF2-40B4-BE49-F238E27FC236}">
                  <a16:creationId xmlns:a16="http://schemas.microsoft.com/office/drawing/2014/main" id="{EC7A29F9-FC45-3F06-BDD0-881B9FF59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0" name="Freeform 46">
              <a:extLst>
                <a:ext uri="{FF2B5EF4-FFF2-40B4-BE49-F238E27FC236}">
                  <a16:creationId xmlns:a16="http://schemas.microsoft.com/office/drawing/2014/main" id="{A36E8E6F-69B2-5759-3601-14835FF0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1" name="Freeform 47">
              <a:extLst>
                <a:ext uri="{FF2B5EF4-FFF2-40B4-BE49-F238E27FC236}">
                  <a16:creationId xmlns:a16="http://schemas.microsoft.com/office/drawing/2014/main" id="{9BB4F8EC-EF13-6F20-CE5E-3430AA351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2" name="Oval 48">
              <a:extLst>
                <a:ext uri="{FF2B5EF4-FFF2-40B4-BE49-F238E27FC236}">
                  <a16:creationId xmlns:a16="http://schemas.microsoft.com/office/drawing/2014/main" id="{CC0AD1B6-E0B2-CCB8-5916-4DB847BD6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80D5F3D-17CF-4873-4C46-E7E7B4846E61}"/>
              </a:ext>
            </a:extLst>
          </p:cNvPr>
          <p:cNvSpPr/>
          <p:nvPr/>
        </p:nvSpPr>
        <p:spPr>
          <a:xfrm>
            <a:off x="471585" y="952500"/>
            <a:ext cx="344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2400" b="1" spc="-150" dirty="0" err="1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kumimoji="1" lang="ko-KR" altLang="en-US" sz="2400" b="1" spc="-150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prstClr val="black">
                      <a:lumMod val="95000"/>
                      <a:lumOff val="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1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11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4" descr="Background pattern&#10;&#10;Description automatically generated">
            <a:extLst>
              <a:ext uri="{FF2B5EF4-FFF2-40B4-BE49-F238E27FC236}">
                <a16:creationId xmlns:a16="http://schemas.microsoft.com/office/drawing/2014/main" id="{A782FE10-E7C8-40E6-87DC-52146E23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7154"/>
          <a:stretch/>
        </p:blipFill>
        <p:spPr>
          <a:xfrm>
            <a:off x="-3153" y="0"/>
            <a:ext cx="18291153" cy="8809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6873A1-A341-419B-898E-4F7EE150E1C6}"/>
              </a:ext>
            </a:extLst>
          </p:cNvPr>
          <p:cNvSpPr/>
          <p:nvPr/>
        </p:nvSpPr>
        <p:spPr>
          <a:xfrm>
            <a:off x="685800" y="106859"/>
            <a:ext cx="1005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4. AWS Quick Sight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실습</a:t>
            </a:r>
            <a:r>
              <a:rPr lang="en-US" altLang="ko-KR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r>
              <a:rPr lang="ko-KR" altLang="en-US" sz="4000" b="1" spc="-150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210 옴니고딕 045" panose="02020603020101020101" pitchFamily="18" charset="-127"/>
                <a:ea typeface="210 옴니고딕 045" panose="02020603020101020101" pitchFamily="18" charset="-127"/>
                <a:cs typeface="+mj-cs"/>
              </a:rPr>
              <a:t> </a:t>
            </a:r>
            <a:endParaRPr lang="ko-Kore-KR" altLang="en-US" sz="40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895332-9B2B-4637-9038-7C7985D02312}"/>
              </a:ext>
            </a:extLst>
          </p:cNvPr>
          <p:cNvSpPr/>
          <p:nvPr/>
        </p:nvSpPr>
        <p:spPr>
          <a:xfrm>
            <a:off x="12954000" y="178888"/>
            <a:ext cx="533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AI </a:t>
            </a:r>
            <a:r>
              <a:rPr kumimoji="1" lang="ko-KR" altLang="en-US" sz="2800" b="1" spc="-150" dirty="0">
                <a:solidFill>
                  <a:srgbClr val="4472C4"/>
                </a:solidFill>
                <a:ea typeface="210 옴니고딕 045" panose="02020603020101020101" pitchFamily="18" charset="-127"/>
              </a:rPr>
              <a:t>기반 의료 빅데이터 분석 과정</a:t>
            </a:r>
            <a:endParaRPr lang="ko-Kore-KR" altLang="en-US" sz="2800" b="1" spc="-150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rgbClr val="4472C4"/>
              </a:solidFill>
              <a:latin typeface="210 옴니고딕 045" panose="02020603020101020101" pitchFamily="18" charset="-127"/>
              <a:ea typeface="210 옴니고딕 045" panose="02020603020101020101" pitchFamily="18" charset="-127"/>
              <a:cs typeface="+mj-cs"/>
            </a:endParaRPr>
          </a:p>
        </p:txBody>
      </p:sp>
      <p:grpSp>
        <p:nvGrpSpPr>
          <p:cNvPr id="20" name="Rn49">
            <a:extLst>
              <a:ext uri="{FF2B5EF4-FFF2-40B4-BE49-F238E27FC236}">
                <a16:creationId xmlns:a16="http://schemas.microsoft.com/office/drawing/2014/main" id="{B471C93D-FAC3-A771-FB68-ADB2664C7C1C}"/>
              </a:ext>
            </a:extLst>
          </p:cNvPr>
          <p:cNvGrpSpPr/>
          <p:nvPr/>
        </p:nvGrpSpPr>
        <p:grpSpPr>
          <a:xfrm>
            <a:off x="152400" y="977643"/>
            <a:ext cx="358376" cy="432848"/>
            <a:chOff x="19096038" y="5133975"/>
            <a:chExt cx="544513" cy="69532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5710A7DD-6355-6268-2E86-EB8FE4B10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97638" y="5133975"/>
              <a:ext cx="223838" cy="101600"/>
            </a:xfrm>
            <a:custGeom>
              <a:avLst/>
              <a:gdLst>
                <a:gd name="T0" fmla="*/ 107 w 107"/>
                <a:gd name="T1" fmla="*/ 32 h 48"/>
                <a:gd name="T2" fmla="*/ 91 w 107"/>
                <a:gd name="T3" fmla="*/ 15 h 48"/>
                <a:gd name="T4" fmla="*/ 86 w 107"/>
                <a:gd name="T5" fmla="*/ 15 h 48"/>
                <a:gd name="T6" fmla="*/ 86 w 107"/>
                <a:gd name="T7" fmla="*/ 10 h 48"/>
                <a:gd name="T8" fmla="*/ 76 w 107"/>
                <a:gd name="T9" fmla="*/ 0 h 48"/>
                <a:gd name="T10" fmla="*/ 32 w 107"/>
                <a:gd name="T11" fmla="*/ 0 h 48"/>
                <a:gd name="T12" fmla="*/ 22 w 107"/>
                <a:gd name="T13" fmla="*/ 10 h 48"/>
                <a:gd name="T14" fmla="*/ 22 w 107"/>
                <a:gd name="T15" fmla="*/ 15 h 48"/>
                <a:gd name="T16" fmla="*/ 17 w 107"/>
                <a:gd name="T17" fmla="*/ 15 h 48"/>
                <a:gd name="T18" fmla="*/ 0 w 107"/>
                <a:gd name="T19" fmla="*/ 32 h 48"/>
                <a:gd name="T20" fmla="*/ 0 w 107"/>
                <a:gd name="T21" fmla="*/ 48 h 48"/>
                <a:gd name="T22" fmla="*/ 107 w 107"/>
                <a:gd name="T23" fmla="*/ 48 h 48"/>
                <a:gd name="T24" fmla="*/ 107 w 107"/>
                <a:gd name="T25" fmla="*/ 32 h 48"/>
                <a:gd name="T26" fmla="*/ 54 w 107"/>
                <a:gd name="T27" fmla="*/ 24 h 48"/>
                <a:gd name="T28" fmla="*/ 46 w 107"/>
                <a:gd name="T29" fmla="*/ 16 h 48"/>
                <a:gd name="T30" fmla="*/ 54 w 107"/>
                <a:gd name="T31" fmla="*/ 8 h 48"/>
                <a:gd name="T32" fmla="*/ 62 w 107"/>
                <a:gd name="T33" fmla="*/ 16 h 48"/>
                <a:gd name="T34" fmla="*/ 54 w 107"/>
                <a:gd name="T3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48">
                  <a:moveTo>
                    <a:pt x="107" y="32"/>
                  </a:moveTo>
                  <a:cubicBezTo>
                    <a:pt x="107" y="22"/>
                    <a:pt x="100" y="15"/>
                    <a:pt x="91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4"/>
                    <a:pt x="81" y="0"/>
                    <a:pt x="7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6" y="0"/>
                    <a:pt x="22" y="4"/>
                    <a:pt x="22" y="10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8" y="15"/>
                    <a:pt x="0" y="22"/>
                    <a:pt x="0" y="3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07" y="48"/>
                    <a:pt x="107" y="48"/>
                    <a:pt x="107" y="48"/>
                  </a:cubicBezTo>
                  <a:lnTo>
                    <a:pt x="107" y="32"/>
                  </a:lnTo>
                  <a:close/>
                  <a:moveTo>
                    <a:pt x="54" y="24"/>
                  </a:moveTo>
                  <a:cubicBezTo>
                    <a:pt x="49" y="24"/>
                    <a:pt x="46" y="20"/>
                    <a:pt x="46" y="16"/>
                  </a:cubicBezTo>
                  <a:cubicBezTo>
                    <a:pt x="46" y="12"/>
                    <a:pt x="49" y="8"/>
                    <a:pt x="54" y="8"/>
                  </a:cubicBezTo>
                  <a:cubicBezTo>
                    <a:pt x="58" y="8"/>
                    <a:pt x="62" y="12"/>
                    <a:pt x="62" y="16"/>
                  </a:cubicBezTo>
                  <a:cubicBezTo>
                    <a:pt x="62" y="20"/>
                    <a:pt x="58" y="24"/>
                    <a:pt x="54" y="2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72D1D96B-C400-5344-78AF-A8C32FF5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500688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95633DA2-A906-D4E0-6F60-B6931942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16538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5D8D27C9-B559-E673-AC00-69386BF47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4626" y="5440363"/>
              <a:ext cx="169863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3C85DC0D-7F5E-AB11-A2D7-6D5465429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3038" y="5376863"/>
              <a:ext cx="166688" cy="206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3F096F48-60F5-F790-871A-2B5ACE9CA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4638" y="5521325"/>
              <a:ext cx="315913" cy="307975"/>
            </a:xfrm>
            <a:custGeom>
              <a:avLst/>
              <a:gdLst>
                <a:gd name="T0" fmla="*/ 140 w 151"/>
                <a:gd name="T1" fmla="*/ 61 h 147"/>
                <a:gd name="T2" fmla="*/ 131 w 151"/>
                <a:gd name="T3" fmla="*/ 38 h 147"/>
                <a:gd name="T4" fmla="*/ 139 w 151"/>
                <a:gd name="T5" fmla="*/ 30 h 147"/>
                <a:gd name="T6" fmla="*/ 120 w 151"/>
                <a:gd name="T7" fmla="*/ 11 h 147"/>
                <a:gd name="T8" fmla="*/ 111 w 151"/>
                <a:gd name="T9" fmla="*/ 19 h 147"/>
                <a:gd name="T10" fmla="*/ 89 w 151"/>
                <a:gd name="T11" fmla="*/ 10 h 147"/>
                <a:gd name="T12" fmla="*/ 89 w 151"/>
                <a:gd name="T13" fmla="*/ 0 h 147"/>
                <a:gd name="T14" fmla="*/ 62 w 151"/>
                <a:gd name="T15" fmla="*/ 0 h 147"/>
                <a:gd name="T16" fmla="*/ 62 w 151"/>
                <a:gd name="T17" fmla="*/ 10 h 147"/>
                <a:gd name="T18" fmla="*/ 41 w 151"/>
                <a:gd name="T19" fmla="*/ 19 h 147"/>
                <a:gd name="T20" fmla="*/ 32 w 151"/>
                <a:gd name="T21" fmla="*/ 10 h 147"/>
                <a:gd name="T22" fmla="*/ 13 w 151"/>
                <a:gd name="T23" fmla="*/ 29 h 147"/>
                <a:gd name="T24" fmla="*/ 22 w 151"/>
                <a:gd name="T25" fmla="*/ 38 h 147"/>
                <a:gd name="T26" fmla="*/ 13 w 151"/>
                <a:gd name="T27" fmla="*/ 61 h 147"/>
                <a:gd name="T28" fmla="*/ 0 w 151"/>
                <a:gd name="T29" fmla="*/ 61 h 147"/>
                <a:gd name="T30" fmla="*/ 0 w 151"/>
                <a:gd name="T31" fmla="*/ 87 h 147"/>
                <a:gd name="T32" fmla="*/ 13 w 151"/>
                <a:gd name="T33" fmla="*/ 87 h 147"/>
                <a:gd name="T34" fmla="*/ 22 w 151"/>
                <a:gd name="T35" fmla="*/ 109 h 147"/>
                <a:gd name="T36" fmla="*/ 13 w 151"/>
                <a:gd name="T37" fmla="*/ 117 h 147"/>
                <a:gd name="T38" fmla="*/ 32 w 151"/>
                <a:gd name="T39" fmla="*/ 136 h 147"/>
                <a:gd name="T40" fmla="*/ 41 w 151"/>
                <a:gd name="T41" fmla="*/ 128 h 147"/>
                <a:gd name="T42" fmla="*/ 62 w 151"/>
                <a:gd name="T43" fmla="*/ 136 h 147"/>
                <a:gd name="T44" fmla="*/ 62 w 151"/>
                <a:gd name="T45" fmla="*/ 147 h 147"/>
                <a:gd name="T46" fmla="*/ 89 w 151"/>
                <a:gd name="T47" fmla="*/ 147 h 147"/>
                <a:gd name="T48" fmla="*/ 89 w 151"/>
                <a:gd name="T49" fmla="*/ 137 h 147"/>
                <a:gd name="T50" fmla="*/ 111 w 151"/>
                <a:gd name="T51" fmla="*/ 128 h 147"/>
                <a:gd name="T52" fmla="*/ 119 w 151"/>
                <a:gd name="T53" fmla="*/ 136 h 147"/>
                <a:gd name="T54" fmla="*/ 138 w 151"/>
                <a:gd name="T55" fmla="*/ 117 h 147"/>
                <a:gd name="T56" fmla="*/ 130 w 151"/>
                <a:gd name="T57" fmla="*/ 109 h 147"/>
                <a:gd name="T58" fmla="*/ 140 w 151"/>
                <a:gd name="T59" fmla="*/ 87 h 147"/>
                <a:gd name="T60" fmla="*/ 151 w 151"/>
                <a:gd name="T61" fmla="*/ 87 h 147"/>
                <a:gd name="T62" fmla="*/ 151 w 151"/>
                <a:gd name="T63" fmla="*/ 61 h 147"/>
                <a:gd name="T64" fmla="*/ 140 w 151"/>
                <a:gd name="T65" fmla="*/ 61 h 147"/>
                <a:gd name="T66" fmla="*/ 76 w 151"/>
                <a:gd name="T67" fmla="*/ 119 h 147"/>
                <a:gd name="T68" fmla="*/ 30 w 151"/>
                <a:gd name="T69" fmla="*/ 73 h 147"/>
                <a:gd name="T70" fmla="*/ 76 w 151"/>
                <a:gd name="T71" fmla="*/ 28 h 147"/>
                <a:gd name="T72" fmla="*/ 122 w 151"/>
                <a:gd name="T73" fmla="*/ 73 h 147"/>
                <a:gd name="T74" fmla="*/ 76 w 151"/>
                <a:gd name="T75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1" h="147">
                  <a:moveTo>
                    <a:pt x="140" y="61"/>
                  </a:moveTo>
                  <a:cubicBezTo>
                    <a:pt x="138" y="52"/>
                    <a:pt x="135" y="45"/>
                    <a:pt x="131" y="38"/>
                  </a:cubicBezTo>
                  <a:cubicBezTo>
                    <a:pt x="139" y="30"/>
                    <a:pt x="139" y="30"/>
                    <a:pt x="139" y="30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05" y="15"/>
                    <a:pt x="97" y="12"/>
                    <a:pt x="89" y="1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54" y="12"/>
                    <a:pt x="47" y="15"/>
                    <a:pt x="41" y="19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7" y="45"/>
                    <a:pt x="14" y="53"/>
                    <a:pt x="1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5" y="95"/>
                    <a:pt x="18" y="102"/>
                    <a:pt x="22" y="109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7" y="132"/>
                    <a:pt x="54" y="135"/>
                    <a:pt x="62" y="136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97" y="135"/>
                    <a:pt x="104" y="132"/>
                    <a:pt x="111" y="128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5" y="103"/>
                    <a:pt x="138" y="95"/>
                    <a:pt x="140" y="8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61"/>
                    <a:pt x="151" y="61"/>
                    <a:pt x="151" y="61"/>
                  </a:cubicBezTo>
                  <a:lnTo>
                    <a:pt x="140" y="61"/>
                  </a:lnTo>
                  <a:close/>
                  <a:moveTo>
                    <a:pt x="76" y="119"/>
                  </a:moveTo>
                  <a:cubicBezTo>
                    <a:pt x="51" y="119"/>
                    <a:pt x="30" y="99"/>
                    <a:pt x="30" y="73"/>
                  </a:cubicBezTo>
                  <a:cubicBezTo>
                    <a:pt x="30" y="48"/>
                    <a:pt x="51" y="28"/>
                    <a:pt x="76" y="28"/>
                  </a:cubicBezTo>
                  <a:cubicBezTo>
                    <a:pt x="102" y="28"/>
                    <a:pt x="122" y="48"/>
                    <a:pt x="122" y="73"/>
                  </a:cubicBezTo>
                  <a:cubicBezTo>
                    <a:pt x="122" y="99"/>
                    <a:pt x="102" y="119"/>
                    <a:pt x="76" y="11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08C39ABB-3FD4-3562-2089-C6DC58D919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10363" y="5603875"/>
              <a:ext cx="147638" cy="144462"/>
            </a:xfrm>
            <a:custGeom>
              <a:avLst/>
              <a:gdLst>
                <a:gd name="T0" fmla="*/ 35 w 70"/>
                <a:gd name="T1" fmla="*/ 0 h 69"/>
                <a:gd name="T2" fmla="*/ 0 w 70"/>
                <a:gd name="T3" fmla="*/ 35 h 69"/>
                <a:gd name="T4" fmla="*/ 35 w 70"/>
                <a:gd name="T5" fmla="*/ 69 h 69"/>
                <a:gd name="T6" fmla="*/ 70 w 70"/>
                <a:gd name="T7" fmla="*/ 35 h 69"/>
                <a:gd name="T8" fmla="*/ 35 w 70"/>
                <a:gd name="T9" fmla="*/ 0 h 69"/>
                <a:gd name="T10" fmla="*/ 35 w 70"/>
                <a:gd name="T11" fmla="*/ 58 h 69"/>
                <a:gd name="T12" fmla="*/ 11 w 70"/>
                <a:gd name="T13" fmla="*/ 35 h 69"/>
                <a:gd name="T14" fmla="*/ 35 w 70"/>
                <a:gd name="T15" fmla="*/ 11 h 69"/>
                <a:gd name="T16" fmla="*/ 59 w 70"/>
                <a:gd name="T17" fmla="*/ 35 h 69"/>
                <a:gd name="T18" fmla="*/ 35 w 70"/>
                <a:gd name="T19" fmla="*/ 5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70" y="54"/>
                    <a:pt x="70" y="35"/>
                  </a:cubicBezTo>
                  <a:cubicBezTo>
                    <a:pt x="70" y="15"/>
                    <a:pt x="54" y="0"/>
                    <a:pt x="35" y="0"/>
                  </a:cubicBezTo>
                  <a:close/>
                  <a:moveTo>
                    <a:pt x="35" y="58"/>
                  </a:moveTo>
                  <a:cubicBezTo>
                    <a:pt x="22" y="58"/>
                    <a:pt x="11" y="47"/>
                    <a:pt x="11" y="35"/>
                  </a:cubicBezTo>
                  <a:cubicBezTo>
                    <a:pt x="11" y="22"/>
                    <a:pt x="22" y="11"/>
                    <a:pt x="35" y="11"/>
                  </a:cubicBezTo>
                  <a:cubicBezTo>
                    <a:pt x="48" y="11"/>
                    <a:pt x="59" y="22"/>
                    <a:pt x="59" y="35"/>
                  </a:cubicBezTo>
                  <a:cubicBezTo>
                    <a:pt x="59" y="47"/>
                    <a:pt x="48" y="58"/>
                    <a:pt x="35" y="5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78D8B62E-E078-3399-E687-570B47A28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6038" y="5197475"/>
              <a:ext cx="217488" cy="515937"/>
            </a:xfrm>
            <a:custGeom>
              <a:avLst/>
              <a:gdLst>
                <a:gd name="T0" fmla="*/ 27 w 104"/>
                <a:gd name="T1" fmla="*/ 27 h 247"/>
                <a:gd name="T2" fmla="*/ 40 w 104"/>
                <a:gd name="T3" fmla="*/ 27 h 247"/>
                <a:gd name="T4" fmla="*/ 40 w 104"/>
                <a:gd name="T5" fmla="*/ 2 h 247"/>
                <a:gd name="T6" fmla="*/ 40 w 104"/>
                <a:gd name="T7" fmla="*/ 0 h 247"/>
                <a:gd name="T8" fmla="*/ 16 w 104"/>
                <a:gd name="T9" fmla="*/ 0 h 247"/>
                <a:gd name="T10" fmla="*/ 0 w 104"/>
                <a:gd name="T11" fmla="*/ 16 h 247"/>
                <a:gd name="T12" fmla="*/ 0 w 104"/>
                <a:gd name="T13" fmla="*/ 230 h 247"/>
                <a:gd name="T14" fmla="*/ 16 w 104"/>
                <a:gd name="T15" fmla="*/ 247 h 247"/>
                <a:gd name="T16" fmla="*/ 104 w 104"/>
                <a:gd name="T17" fmla="*/ 247 h 247"/>
                <a:gd name="T18" fmla="*/ 104 w 104"/>
                <a:gd name="T19" fmla="*/ 219 h 247"/>
                <a:gd name="T20" fmla="*/ 27 w 104"/>
                <a:gd name="T21" fmla="*/ 219 h 247"/>
                <a:gd name="T22" fmla="*/ 27 w 104"/>
                <a:gd name="T23" fmla="*/ 2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247">
                  <a:moveTo>
                    <a:pt x="27" y="27"/>
                  </a:moveTo>
                  <a:cubicBezTo>
                    <a:pt x="40" y="27"/>
                    <a:pt x="40" y="27"/>
                    <a:pt x="40" y="2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39"/>
                    <a:pt x="7" y="247"/>
                    <a:pt x="16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219"/>
                    <a:pt x="104" y="219"/>
                    <a:pt x="104" y="219"/>
                  </a:cubicBezTo>
                  <a:cubicBezTo>
                    <a:pt x="27" y="219"/>
                    <a:pt x="27" y="219"/>
                    <a:pt x="27" y="219"/>
                  </a:cubicBezTo>
                  <a:lnTo>
                    <a:pt x="27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ABBA37D6-2162-FDF4-7744-D171DEF82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2113" y="5197475"/>
              <a:ext cx="84138" cy="334962"/>
            </a:xfrm>
            <a:custGeom>
              <a:avLst/>
              <a:gdLst>
                <a:gd name="T0" fmla="*/ 0 w 40"/>
                <a:gd name="T1" fmla="*/ 27 h 160"/>
                <a:gd name="T2" fmla="*/ 13 w 40"/>
                <a:gd name="T3" fmla="*/ 27 h 160"/>
                <a:gd name="T4" fmla="*/ 13 w 40"/>
                <a:gd name="T5" fmla="*/ 149 h 160"/>
                <a:gd name="T6" fmla="*/ 39 w 40"/>
                <a:gd name="T7" fmla="*/ 149 h 160"/>
                <a:gd name="T8" fmla="*/ 39 w 40"/>
                <a:gd name="T9" fmla="*/ 160 h 160"/>
                <a:gd name="T10" fmla="*/ 40 w 40"/>
                <a:gd name="T11" fmla="*/ 160 h 160"/>
                <a:gd name="T12" fmla="*/ 40 w 40"/>
                <a:gd name="T13" fmla="*/ 16 h 160"/>
                <a:gd name="T14" fmla="*/ 24 w 40"/>
                <a:gd name="T15" fmla="*/ 0 h 160"/>
                <a:gd name="T16" fmla="*/ 0 w 40"/>
                <a:gd name="T17" fmla="*/ 0 h 160"/>
                <a:gd name="T18" fmla="*/ 0 w 40"/>
                <a:gd name="T19" fmla="*/ 2 h 160"/>
                <a:gd name="T20" fmla="*/ 0 w 40"/>
                <a:gd name="T21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60">
                  <a:moveTo>
                    <a:pt x="0" y="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Oval 48">
              <a:extLst>
                <a:ext uri="{FF2B5EF4-FFF2-40B4-BE49-F238E27FC236}">
                  <a16:creationId xmlns:a16="http://schemas.microsoft.com/office/drawing/2014/main" id="{B78D5FD2-948E-761F-F56D-AA03B6615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56401" y="5649913"/>
              <a:ext cx="52388" cy="523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CD31EAE2-38DA-BBE7-2072-DB5CEF725C42}"/>
              </a:ext>
            </a:extLst>
          </p:cNvPr>
          <p:cNvSpPr/>
          <p:nvPr/>
        </p:nvSpPr>
        <p:spPr>
          <a:xfrm>
            <a:off x="471585" y="952500"/>
            <a:ext cx="6422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AWS Quick Sight 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시각화 구성</a:t>
            </a:r>
            <a:r>
              <a:rPr kumimoji="1" lang="en-US" altLang="ko-KR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kumimoji="1" lang="ko-KR" altLang="en-US" sz="24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prstClr val="black">
                        <a:lumMod val="95000"/>
                        <a:lumOff val="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1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전국병원현황 시각화</a:t>
            </a:r>
          </a:p>
        </p:txBody>
      </p:sp>
      <p:pic>
        <p:nvPicPr>
          <p:cNvPr id="3" name="그림 2">
            <a:hlinkClick r:id="rId4"/>
            <a:extLst>
              <a:ext uri="{FF2B5EF4-FFF2-40B4-BE49-F238E27FC236}">
                <a16:creationId xmlns:a16="http://schemas.microsoft.com/office/drawing/2014/main" id="{CE2D587A-1378-BB69-3257-81C8064FA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1396656"/>
            <a:ext cx="18268950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1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7539</TotalTime>
  <Words>1328</Words>
  <Application>Microsoft Office PowerPoint</Application>
  <PresentationFormat>사용자 지정</PresentationFormat>
  <Paragraphs>257</Paragraphs>
  <Slides>49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210 옴니고딕 045</vt:lpstr>
      <vt:lpstr>나눔고딕</vt:lpstr>
      <vt:lpstr>나눔스퀘어 Bold</vt:lpstr>
      <vt:lpstr>맑은 고딕</vt:lpstr>
      <vt:lpstr>휴먼편지체</vt:lpstr>
      <vt:lpstr>Arial</vt:lpstr>
      <vt:lpstr>Poppins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강민수</dc:creator>
  <cp:lastModifiedBy>박601-49</cp:lastModifiedBy>
  <cp:revision>555</cp:revision>
  <cp:lastPrinted>2023-04-13T00:25:55Z</cp:lastPrinted>
  <dcterms:created xsi:type="dcterms:W3CDTF">2022-03-10T15:26:58Z</dcterms:created>
  <dcterms:modified xsi:type="dcterms:W3CDTF">2023-07-14T05:52:48Z</dcterms:modified>
</cp:coreProperties>
</file>